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86"/>
  </p:notesMasterIdLst>
  <p:sldIdLst>
    <p:sldId id="257" r:id="rId2"/>
    <p:sldId id="258" r:id="rId3"/>
    <p:sldId id="260" r:id="rId4"/>
    <p:sldId id="262" r:id="rId5"/>
    <p:sldId id="413" r:id="rId6"/>
    <p:sldId id="263" r:id="rId7"/>
    <p:sldId id="268" r:id="rId8"/>
    <p:sldId id="266" r:id="rId9"/>
    <p:sldId id="269" r:id="rId10"/>
    <p:sldId id="271" r:id="rId11"/>
    <p:sldId id="272" r:id="rId12"/>
    <p:sldId id="273" r:id="rId13"/>
    <p:sldId id="274" r:id="rId14"/>
    <p:sldId id="275" r:id="rId15"/>
    <p:sldId id="407" r:id="rId16"/>
    <p:sldId id="277" r:id="rId17"/>
    <p:sldId id="278" r:id="rId18"/>
    <p:sldId id="280" r:id="rId19"/>
    <p:sldId id="283" r:id="rId20"/>
    <p:sldId id="281" r:id="rId21"/>
    <p:sldId id="339" r:id="rId22"/>
    <p:sldId id="284" r:id="rId23"/>
    <p:sldId id="312" r:id="rId24"/>
    <p:sldId id="313" r:id="rId25"/>
    <p:sldId id="356" r:id="rId26"/>
    <p:sldId id="357" r:id="rId27"/>
    <p:sldId id="359" r:id="rId28"/>
    <p:sldId id="433" r:id="rId29"/>
    <p:sldId id="436" r:id="rId30"/>
    <p:sldId id="449" r:id="rId31"/>
    <p:sldId id="437" r:id="rId32"/>
    <p:sldId id="319" r:id="rId33"/>
    <p:sldId id="320" r:id="rId34"/>
    <p:sldId id="321" r:id="rId35"/>
    <p:sldId id="322" r:id="rId36"/>
    <p:sldId id="397" r:id="rId37"/>
    <p:sldId id="450" r:id="rId38"/>
    <p:sldId id="323" r:id="rId39"/>
    <p:sldId id="325" r:id="rId40"/>
    <p:sldId id="326" r:id="rId41"/>
    <p:sldId id="451" r:id="rId42"/>
    <p:sldId id="394" r:id="rId43"/>
    <p:sldId id="396" r:id="rId44"/>
    <p:sldId id="401" r:id="rId45"/>
    <p:sldId id="331" r:id="rId46"/>
    <p:sldId id="330" r:id="rId47"/>
    <p:sldId id="340" r:id="rId48"/>
    <p:sldId id="289" r:id="rId49"/>
    <p:sldId id="287" r:id="rId50"/>
    <p:sldId id="343" r:id="rId51"/>
    <p:sldId id="344" r:id="rId52"/>
    <p:sldId id="345" r:id="rId53"/>
    <p:sldId id="293" r:id="rId54"/>
    <p:sldId id="294" r:id="rId55"/>
    <p:sldId id="341" r:id="rId56"/>
    <p:sldId id="346" r:id="rId57"/>
    <p:sldId id="347" r:id="rId58"/>
    <p:sldId id="351" r:id="rId59"/>
    <p:sldId id="352" r:id="rId60"/>
    <p:sldId id="353" r:id="rId61"/>
    <p:sldId id="354" r:id="rId62"/>
    <p:sldId id="349" r:id="rId63"/>
    <p:sldId id="355" r:id="rId64"/>
    <p:sldId id="305" r:id="rId65"/>
    <p:sldId id="383" r:id="rId66"/>
    <p:sldId id="333" r:id="rId67"/>
    <p:sldId id="385" r:id="rId68"/>
    <p:sldId id="336" r:id="rId69"/>
    <p:sldId id="362" r:id="rId70"/>
    <p:sldId id="363" r:id="rId71"/>
    <p:sldId id="364" r:id="rId72"/>
    <p:sldId id="386" r:id="rId73"/>
    <p:sldId id="387" r:id="rId74"/>
    <p:sldId id="378" r:id="rId75"/>
    <p:sldId id="367" r:id="rId76"/>
    <p:sldId id="368" r:id="rId77"/>
    <p:sldId id="369" r:id="rId78"/>
    <p:sldId id="388" r:id="rId79"/>
    <p:sldId id="389" r:id="rId80"/>
    <p:sldId id="390" r:id="rId81"/>
    <p:sldId id="375" r:id="rId82"/>
    <p:sldId id="376" r:id="rId83"/>
    <p:sldId id="392" r:id="rId84"/>
    <p:sldId id="398" r:id="rId85"/>
  </p:sldIdLst>
  <p:sldSz cx="9144000" cy="6858000" type="screen4x3"/>
  <p:notesSz cx="6797675" cy="98742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009900"/>
    <a:srgbClr val="008000"/>
    <a:srgbClr val="00CC66"/>
    <a:srgbClr val="CC0066"/>
    <a:srgbClr val="E6BB02"/>
    <a:srgbClr val="CC3300"/>
    <a:srgbClr val="EA2AE1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9657" autoAdjust="0"/>
  </p:normalViewPr>
  <p:slideViewPr>
    <p:cSldViewPr>
      <p:cViewPr varScale="1">
        <p:scale>
          <a:sx n="108" d="100"/>
          <a:sy n="108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B8729-2339-4131-930F-D1509183AD1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6DB52-6644-4A1F-97A8-65089FD50F94}">
      <dgm:prSet phldrT="[Text]"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มี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เกียรติและศักดิ์ศรี</a:t>
          </a:r>
          <a:b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ในฐานะบุคลากรของรัฐประเภทหนึ่ง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770F74-B93D-40C2-A6F9-FDF4D22770A6}" type="parTrans" cxnId="{FDF54B2C-78FA-46C6-B168-00F4DC7C1EC4}">
      <dgm:prSet/>
      <dgm:spPr/>
      <dgm:t>
        <a:bodyPr/>
        <a:lstStyle/>
        <a:p>
          <a:endParaRPr lang="en-US"/>
        </a:p>
      </dgm:t>
    </dgm:pt>
    <dgm:pt modelId="{BFE06EF4-A60C-4525-A9E5-F97627388EEC}" type="sibTrans" cxnId="{FDF54B2C-78FA-46C6-B168-00F4DC7C1EC4}">
      <dgm:prSet/>
      <dgm:spPr/>
      <dgm:t>
        <a:bodyPr/>
        <a:lstStyle/>
        <a:p>
          <a:endParaRPr lang="en-US"/>
        </a:p>
      </dgm:t>
    </dgm:pt>
    <dgm:pt modelId="{60C69AAE-8CAB-4C89-B6DF-272B181B8752}">
      <dgm:prSet phldrT="[Text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ปฏิบัติงานโดยยึดหลัก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สมรรถนะและผลงาน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1272D57-324E-4008-A3EE-92F0C08464BC}" type="parTrans" cxnId="{D4BF4D03-1C72-4CC2-950E-9EDF8571C5D9}">
      <dgm:prSet/>
      <dgm:spPr/>
      <dgm:t>
        <a:bodyPr/>
        <a:lstStyle/>
        <a:p>
          <a:endParaRPr lang="en-US"/>
        </a:p>
      </dgm:t>
    </dgm:pt>
    <dgm:pt modelId="{FFA88837-27E1-43D3-9548-42DA84FDFF20}" type="sibTrans" cxnId="{D4BF4D03-1C72-4CC2-950E-9EDF8571C5D9}">
      <dgm:prSet/>
      <dgm:spPr/>
      <dgm:t>
        <a:bodyPr/>
        <a:lstStyle/>
        <a:p>
          <a:endParaRPr lang="en-US"/>
        </a:p>
      </dgm:t>
    </dgm:pt>
    <dgm:pt modelId="{C75FF2A3-294D-4D2C-A492-FCC93AF1A07B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ทำงานในภาคราชการ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ควบคู่กับข้าราชการ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E56EBE-2DB4-4623-B904-BB50E947F18B}" type="parTrans" cxnId="{536B1741-628C-4220-BDBA-8706CD0B6A89}">
      <dgm:prSet/>
      <dgm:spPr/>
      <dgm:t>
        <a:bodyPr/>
        <a:lstStyle/>
        <a:p>
          <a:endParaRPr lang="en-US"/>
        </a:p>
      </dgm:t>
    </dgm:pt>
    <dgm:pt modelId="{8EB3ACDB-A433-4D71-9022-EDB275EAAC1B}" type="sibTrans" cxnId="{536B1741-628C-4220-BDBA-8706CD0B6A89}">
      <dgm:prSet/>
      <dgm:spPr/>
      <dgm:t>
        <a:bodyPr/>
        <a:lstStyle/>
        <a:p>
          <a:endParaRPr lang="en-US"/>
        </a:p>
      </dgm:t>
    </dgm:pt>
    <dgm:pt modelId="{A2D0E67D-1CFF-4716-B646-0E62A1B5CE94}">
      <dgm:prSet phldrT="[Text]" custT="1"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ทำงานหลากหลาย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ตั้งแต่ระดับปฏิบัติจนถึงระดับผู้เชี่ยวชาญ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BFBE1EA-A11C-4BA4-935C-31DE000213FD}" type="parTrans" cxnId="{6BD3912A-C99A-40B4-B807-105C197EAB02}">
      <dgm:prSet/>
      <dgm:spPr/>
      <dgm:t>
        <a:bodyPr/>
        <a:lstStyle/>
        <a:p>
          <a:endParaRPr lang="en-US"/>
        </a:p>
      </dgm:t>
    </dgm:pt>
    <dgm:pt modelId="{884B0635-018E-4D11-BE6D-83753BD29763}" type="sibTrans" cxnId="{6BD3912A-C99A-40B4-B807-105C197EAB02}">
      <dgm:prSet/>
      <dgm:spPr/>
      <dgm:t>
        <a:bodyPr/>
        <a:lstStyle/>
        <a:p>
          <a:endParaRPr lang="en-US"/>
        </a:p>
      </dgm:t>
    </dgm:pt>
    <dgm:pt modelId="{115B6C02-D48D-4D83-9B8A-E0CF4CD7FEDD}">
      <dgm:prSet phldrT="[Text]" custT="1"/>
      <dgm:spPr>
        <a:solidFill>
          <a:srgbClr val="E6BB0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นวัตกรรม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การบริหารกำลังคนของภาครัฐ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288D68-3118-4D11-B1A1-FA65F2234753}" type="parTrans" cxnId="{6957554A-F6BD-4907-BC89-C3670495273F}">
      <dgm:prSet/>
      <dgm:spPr/>
      <dgm:t>
        <a:bodyPr/>
        <a:lstStyle/>
        <a:p>
          <a:endParaRPr lang="en-US"/>
        </a:p>
      </dgm:t>
    </dgm:pt>
    <dgm:pt modelId="{7EDC3524-7C3A-4D2D-AE9A-60B5BE45C5C3}" type="sibTrans" cxnId="{6957554A-F6BD-4907-BC89-C3670495273F}">
      <dgm:prSet/>
      <dgm:spPr/>
      <dgm:t>
        <a:bodyPr/>
        <a:lstStyle/>
        <a:p>
          <a:endParaRPr lang="en-US"/>
        </a:p>
      </dgm:t>
    </dgm:pt>
    <dgm:pt modelId="{3AAE0B86-DC67-41DF-BA65-DB4ED6A1052E}" type="pres">
      <dgm:prSet presAssocID="{42BB8729-2339-4131-930F-D1509183AD17}" presName="Name0" presStyleCnt="0">
        <dgm:presLayoutVars>
          <dgm:dir/>
          <dgm:resizeHandles val="exact"/>
        </dgm:presLayoutVars>
      </dgm:prSet>
      <dgm:spPr/>
    </dgm:pt>
    <dgm:pt modelId="{A940621D-60F2-4A8B-9501-22E65409A5AB}" type="pres">
      <dgm:prSet presAssocID="{42BB8729-2339-4131-930F-D1509183AD17}" presName="cycle" presStyleCnt="0"/>
      <dgm:spPr/>
    </dgm:pt>
    <dgm:pt modelId="{93E577A0-B9B5-4606-8885-C5404BCE54C0}" type="pres">
      <dgm:prSet presAssocID="{57B6DB52-6644-4A1F-97A8-65089FD50F94}" presName="nodeFirstNode" presStyleLbl="node1" presStyleIdx="0" presStyleCnt="5" custRadScaleRad="237177" custRadScaleInc="418">
        <dgm:presLayoutVars>
          <dgm:bulletEnabled val="1"/>
        </dgm:presLayoutVars>
      </dgm:prSet>
      <dgm:spPr/>
    </dgm:pt>
    <dgm:pt modelId="{D651378A-DA5C-424C-8B27-8DD7455C482B}" type="pres">
      <dgm:prSet presAssocID="{BFE06EF4-A60C-4525-A9E5-F97627388EEC}" presName="sibTransFirstNode" presStyleLbl="bgShp" presStyleIdx="0" presStyleCnt="1"/>
      <dgm:spPr/>
    </dgm:pt>
    <dgm:pt modelId="{3CC1591A-EBA1-45F5-879A-D07D5B1A00B3}" type="pres">
      <dgm:prSet presAssocID="{60C69AAE-8CAB-4C89-B6DF-272B181B8752}" presName="nodeFollowingNodes" presStyleLbl="node1" presStyleIdx="1" presStyleCnt="5" custRadScaleRad="130949" custRadScaleInc="8741">
        <dgm:presLayoutVars>
          <dgm:bulletEnabled val="1"/>
        </dgm:presLayoutVars>
      </dgm:prSet>
      <dgm:spPr/>
    </dgm:pt>
    <dgm:pt modelId="{7CB52394-6E7A-4F50-90D4-3F779808A6D0}" type="pres">
      <dgm:prSet presAssocID="{C75FF2A3-294D-4D2C-A492-FCC93AF1A07B}" presName="nodeFollowingNodes" presStyleLbl="node1" presStyleIdx="2" presStyleCnt="5" custRadScaleRad="129289" custRadScaleInc="-25352">
        <dgm:presLayoutVars>
          <dgm:bulletEnabled val="1"/>
        </dgm:presLayoutVars>
      </dgm:prSet>
      <dgm:spPr/>
    </dgm:pt>
    <dgm:pt modelId="{D2CA2C7F-DECA-40AB-A5C5-931A777B5174}" type="pres">
      <dgm:prSet presAssocID="{A2D0E67D-1CFF-4716-B646-0E62A1B5CE94}" presName="nodeFollowingNodes" presStyleLbl="node1" presStyleIdx="3" presStyleCnt="5" custRadScaleRad="122818" custRadScaleInc="22056">
        <dgm:presLayoutVars>
          <dgm:bulletEnabled val="1"/>
        </dgm:presLayoutVars>
      </dgm:prSet>
      <dgm:spPr/>
    </dgm:pt>
    <dgm:pt modelId="{3599A6A2-42B7-4214-A7D8-BDB19B747E32}" type="pres">
      <dgm:prSet presAssocID="{115B6C02-D48D-4D83-9B8A-E0CF4CD7FEDD}" presName="nodeFollowingNodes" presStyleLbl="node1" presStyleIdx="4" presStyleCnt="5" custRadScaleRad="125057" custRadScaleInc="-6488">
        <dgm:presLayoutVars>
          <dgm:bulletEnabled val="1"/>
        </dgm:presLayoutVars>
      </dgm:prSet>
      <dgm:spPr/>
    </dgm:pt>
  </dgm:ptLst>
  <dgm:cxnLst>
    <dgm:cxn modelId="{D4BF4D03-1C72-4CC2-950E-9EDF8571C5D9}" srcId="{42BB8729-2339-4131-930F-D1509183AD17}" destId="{60C69AAE-8CAB-4C89-B6DF-272B181B8752}" srcOrd="1" destOrd="0" parTransId="{41272D57-324E-4008-A3EE-92F0C08464BC}" sibTransId="{FFA88837-27E1-43D3-9548-42DA84FDFF20}"/>
    <dgm:cxn modelId="{4E56031F-5EE2-4F6A-AF01-688E7367CA50}" type="presOf" srcId="{42BB8729-2339-4131-930F-D1509183AD17}" destId="{3AAE0B86-DC67-41DF-BA65-DB4ED6A1052E}" srcOrd="0" destOrd="0" presId="urn:microsoft.com/office/officeart/2005/8/layout/cycle3"/>
    <dgm:cxn modelId="{6BD3912A-C99A-40B4-B807-105C197EAB02}" srcId="{42BB8729-2339-4131-930F-D1509183AD17}" destId="{A2D0E67D-1CFF-4716-B646-0E62A1B5CE94}" srcOrd="3" destOrd="0" parTransId="{4BFBE1EA-A11C-4BA4-935C-31DE000213FD}" sibTransId="{884B0635-018E-4D11-BE6D-83753BD29763}"/>
    <dgm:cxn modelId="{FDF54B2C-78FA-46C6-B168-00F4DC7C1EC4}" srcId="{42BB8729-2339-4131-930F-D1509183AD17}" destId="{57B6DB52-6644-4A1F-97A8-65089FD50F94}" srcOrd="0" destOrd="0" parTransId="{FD770F74-B93D-40C2-A6F9-FDF4D22770A6}" sibTransId="{BFE06EF4-A60C-4525-A9E5-F97627388EEC}"/>
    <dgm:cxn modelId="{536B1741-628C-4220-BDBA-8706CD0B6A89}" srcId="{42BB8729-2339-4131-930F-D1509183AD17}" destId="{C75FF2A3-294D-4D2C-A492-FCC93AF1A07B}" srcOrd="2" destOrd="0" parTransId="{D4E56EBE-2DB4-4623-B904-BB50E947F18B}" sibTransId="{8EB3ACDB-A433-4D71-9022-EDB275EAAC1B}"/>
    <dgm:cxn modelId="{3B914365-5270-4608-9972-C0833CD8C60E}" type="presOf" srcId="{BFE06EF4-A60C-4525-A9E5-F97627388EEC}" destId="{D651378A-DA5C-424C-8B27-8DD7455C482B}" srcOrd="0" destOrd="0" presId="urn:microsoft.com/office/officeart/2005/8/layout/cycle3"/>
    <dgm:cxn modelId="{6957554A-F6BD-4907-BC89-C3670495273F}" srcId="{42BB8729-2339-4131-930F-D1509183AD17}" destId="{115B6C02-D48D-4D83-9B8A-E0CF4CD7FEDD}" srcOrd="4" destOrd="0" parTransId="{BE288D68-3118-4D11-B1A1-FA65F2234753}" sibTransId="{7EDC3524-7C3A-4D2D-AE9A-60B5BE45C5C3}"/>
    <dgm:cxn modelId="{4803207A-805F-44C4-8384-DCBB23A72033}" type="presOf" srcId="{60C69AAE-8CAB-4C89-B6DF-272B181B8752}" destId="{3CC1591A-EBA1-45F5-879A-D07D5B1A00B3}" srcOrd="0" destOrd="0" presId="urn:microsoft.com/office/officeart/2005/8/layout/cycle3"/>
    <dgm:cxn modelId="{B4AA8996-705A-4487-8569-58C950584EFA}" type="presOf" srcId="{115B6C02-D48D-4D83-9B8A-E0CF4CD7FEDD}" destId="{3599A6A2-42B7-4214-A7D8-BDB19B747E32}" srcOrd="0" destOrd="0" presId="urn:microsoft.com/office/officeart/2005/8/layout/cycle3"/>
    <dgm:cxn modelId="{3A0EDB9C-A0C5-4D18-B48C-D8D18A2F2E29}" type="presOf" srcId="{C75FF2A3-294D-4D2C-A492-FCC93AF1A07B}" destId="{7CB52394-6E7A-4F50-90D4-3F779808A6D0}" srcOrd="0" destOrd="0" presId="urn:microsoft.com/office/officeart/2005/8/layout/cycle3"/>
    <dgm:cxn modelId="{398077FA-AF91-40F7-AD0B-08E17A4DF7F4}" type="presOf" srcId="{57B6DB52-6644-4A1F-97A8-65089FD50F94}" destId="{93E577A0-B9B5-4606-8885-C5404BCE54C0}" srcOrd="0" destOrd="0" presId="urn:microsoft.com/office/officeart/2005/8/layout/cycle3"/>
    <dgm:cxn modelId="{D7E19DFA-D670-471E-B413-C39FB78EC7F3}" type="presOf" srcId="{A2D0E67D-1CFF-4716-B646-0E62A1B5CE94}" destId="{D2CA2C7F-DECA-40AB-A5C5-931A777B5174}" srcOrd="0" destOrd="0" presId="urn:microsoft.com/office/officeart/2005/8/layout/cycle3"/>
    <dgm:cxn modelId="{1D64C599-AC95-4AFD-9C84-8ABF90701F45}" type="presParOf" srcId="{3AAE0B86-DC67-41DF-BA65-DB4ED6A1052E}" destId="{A940621D-60F2-4A8B-9501-22E65409A5AB}" srcOrd="0" destOrd="0" presId="urn:microsoft.com/office/officeart/2005/8/layout/cycle3"/>
    <dgm:cxn modelId="{F35467BA-09E3-4362-833B-CE6BF802EAC7}" type="presParOf" srcId="{A940621D-60F2-4A8B-9501-22E65409A5AB}" destId="{93E577A0-B9B5-4606-8885-C5404BCE54C0}" srcOrd="0" destOrd="0" presId="urn:microsoft.com/office/officeart/2005/8/layout/cycle3"/>
    <dgm:cxn modelId="{0E8AA5FA-D78C-4305-B043-4CF0B9EE9786}" type="presParOf" srcId="{A940621D-60F2-4A8B-9501-22E65409A5AB}" destId="{D651378A-DA5C-424C-8B27-8DD7455C482B}" srcOrd="1" destOrd="0" presId="urn:microsoft.com/office/officeart/2005/8/layout/cycle3"/>
    <dgm:cxn modelId="{36791153-33C0-4E71-93B9-AD50B655D5AE}" type="presParOf" srcId="{A940621D-60F2-4A8B-9501-22E65409A5AB}" destId="{3CC1591A-EBA1-45F5-879A-D07D5B1A00B3}" srcOrd="2" destOrd="0" presId="urn:microsoft.com/office/officeart/2005/8/layout/cycle3"/>
    <dgm:cxn modelId="{F9CD6221-11D4-4760-9AD0-986D3B28ED6B}" type="presParOf" srcId="{A940621D-60F2-4A8B-9501-22E65409A5AB}" destId="{7CB52394-6E7A-4F50-90D4-3F779808A6D0}" srcOrd="3" destOrd="0" presId="urn:microsoft.com/office/officeart/2005/8/layout/cycle3"/>
    <dgm:cxn modelId="{244DB54A-6DF6-4BBE-8DBE-9CB94A210775}" type="presParOf" srcId="{A940621D-60F2-4A8B-9501-22E65409A5AB}" destId="{D2CA2C7F-DECA-40AB-A5C5-931A777B5174}" srcOrd="4" destOrd="0" presId="urn:microsoft.com/office/officeart/2005/8/layout/cycle3"/>
    <dgm:cxn modelId="{20AAA319-573A-42D2-A9EA-3EB2C9EC80C0}" type="presParOf" srcId="{A940621D-60F2-4A8B-9501-22E65409A5AB}" destId="{3599A6A2-42B7-4214-A7D8-BDB19B747E3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BE5FB-595E-4F4E-8ECA-9DD4387910C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208EADF-794D-4A5D-8268-C5AE8823E0B9}">
      <dgm:prSet phldrT="[ข้อความ]"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h-TH" sz="4000" b="1" u="none" dirty="0">
              <a:latin typeface="TH SarabunPSK" pitchFamily="34" charset="-34"/>
              <a:cs typeface="TH SarabunPSK" pitchFamily="34" charset="-34"/>
            </a:rPr>
            <a:t>การชำระค่าเสียหาย</a:t>
          </a:r>
          <a:endParaRPr lang="th-TH" sz="4000" u="none" dirty="0"/>
        </a:p>
      </dgm:t>
    </dgm:pt>
    <dgm:pt modelId="{0DE1F241-A32E-4AEC-9625-76B057AFDDE9}" type="parTrans" cxnId="{B29A2E25-4971-4201-80C0-C3401C9F9BBD}">
      <dgm:prSet/>
      <dgm:spPr/>
      <dgm:t>
        <a:bodyPr/>
        <a:lstStyle/>
        <a:p>
          <a:endParaRPr lang="th-TH"/>
        </a:p>
      </dgm:t>
    </dgm:pt>
    <dgm:pt modelId="{328046CD-C0F2-45AE-9132-64A56592DA14}" type="sibTrans" cxnId="{B29A2E25-4971-4201-80C0-C3401C9F9BBD}">
      <dgm:prSet/>
      <dgm:spPr/>
      <dgm:t>
        <a:bodyPr/>
        <a:lstStyle/>
        <a:p>
          <a:endParaRPr lang="th-TH"/>
        </a:p>
      </dgm:t>
    </dgm:pt>
    <dgm:pt modelId="{811EFC4D-9F8B-4145-AB92-37ADC4A8E822}">
      <dgm:prSet phldrT="[ข้อความ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โดยไม่ต้องฟ้อง</a:t>
          </a:r>
          <a:endParaRPr lang="th-TH" dirty="0">
            <a:solidFill>
              <a:schemeClr val="bg1"/>
            </a:solidFill>
          </a:endParaRPr>
        </a:p>
      </dgm:t>
    </dgm:pt>
    <dgm:pt modelId="{289D1FAB-4610-46DB-A707-DAC1B4059626}" type="parTrans" cxnId="{D1EB8E35-59B4-4040-99D2-3C86AD582E46}">
      <dgm:prSet/>
      <dgm:spPr>
        <a:ln w="762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93762538-AA06-4C65-81BB-A1E4BC370AD8}" type="sibTrans" cxnId="{D1EB8E35-59B4-4040-99D2-3C86AD582E46}">
      <dgm:prSet/>
      <dgm:spPr/>
      <dgm:t>
        <a:bodyPr/>
        <a:lstStyle/>
        <a:p>
          <a:endParaRPr lang="th-TH"/>
        </a:p>
      </dgm:t>
    </dgm:pt>
    <dgm:pt modelId="{1C0FEAAF-6BEA-4F65-A952-C4C1F2895EB9}">
      <dgm:prSet phldrT="[ข้อความ]" custT="1"/>
      <dgm:spPr>
        <a:solidFill>
          <a:srgbClr val="E6BB0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h-TH" sz="3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หักจากค่าตอบแทนหรือเงินอื่นที่จะได้รับจากส่วนราชการ</a:t>
          </a:r>
          <a:endParaRPr lang="th-TH" sz="3000" dirty="0">
            <a:solidFill>
              <a:schemeClr val="bg1"/>
            </a:solidFill>
          </a:endParaRPr>
        </a:p>
      </dgm:t>
    </dgm:pt>
    <dgm:pt modelId="{FD8E2F71-9D20-4981-AE5B-7A07899E5628}" type="parTrans" cxnId="{54881176-A0DE-4871-90D0-42C557A181AB}">
      <dgm:prSet/>
      <dgm:spPr>
        <a:ln w="76200">
          <a:solidFill>
            <a:srgbClr val="FFC000"/>
          </a:solidFill>
        </a:ln>
      </dgm:spPr>
      <dgm:t>
        <a:bodyPr/>
        <a:lstStyle/>
        <a:p>
          <a:endParaRPr lang="th-TH"/>
        </a:p>
      </dgm:t>
    </dgm:pt>
    <dgm:pt modelId="{A88230C1-C223-432E-9FA9-1207C7BF8899}" type="sibTrans" cxnId="{54881176-A0DE-4871-90D0-42C557A181AB}">
      <dgm:prSet/>
      <dgm:spPr/>
      <dgm:t>
        <a:bodyPr/>
        <a:lstStyle/>
        <a:p>
          <a:endParaRPr lang="th-TH"/>
        </a:p>
      </dgm:t>
    </dgm:pt>
    <dgm:pt modelId="{354A3A27-D20A-416C-85D7-6B6860D21705}">
      <dgm:prSet phldrT="[ข้อความ]" custT="1"/>
      <dgm:spPr>
        <a:solidFill>
          <a:srgbClr val="008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h-TH" sz="3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ส่วนราชการ</a:t>
          </a:r>
          <a:br>
            <a:rPr lang="th-TH" sz="3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3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หักชำระได้</a:t>
          </a:r>
          <a:endParaRPr lang="th-TH" sz="3400" dirty="0">
            <a:solidFill>
              <a:schemeClr val="bg1"/>
            </a:solidFill>
          </a:endParaRPr>
        </a:p>
      </dgm:t>
    </dgm:pt>
    <dgm:pt modelId="{3C8C9F23-7C58-46ED-A68E-4E08614FB1D1}" type="parTrans" cxnId="{A6E8D7E4-03D1-4BEF-BF38-37018803BFBF}">
      <dgm:prSet/>
      <dgm:spPr>
        <a:ln w="76200">
          <a:solidFill>
            <a:srgbClr val="008000"/>
          </a:solidFill>
        </a:ln>
      </dgm:spPr>
      <dgm:t>
        <a:bodyPr/>
        <a:lstStyle/>
        <a:p>
          <a:endParaRPr lang="th-TH"/>
        </a:p>
      </dgm:t>
    </dgm:pt>
    <dgm:pt modelId="{0B22CCFB-B9C9-413B-8FCC-906E46F439CF}" type="sibTrans" cxnId="{A6E8D7E4-03D1-4BEF-BF38-37018803BFBF}">
      <dgm:prSet/>
      <dgm:spPr/>
      <dgm:t>
        <a:bodyPr/>
        <a:lstStyle/>
        <a:p>
          <a:endParaRPr lang="th-TH"/>
        </a:p>
      </dgm:t>
    </dgm:pt>
    <dgm:pt modelId="{731644D3-D438-4CE6-803C-2072234B7A1E}" type="pres">
      <dgm:prSet presAssocID="{B47BE5FB-595E-4F4E-8ECA-9DD4387910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729ECBB-032F-4C7A-B820-964BCE254CDA}" type="pres">
      <dgm:prSet presAssocID="{7208EADF-794D-4A5D-8268-C5AE8823E0B9}" presName="singleCycle" presStyleCnt="0"/>
      <dgm:spPr/>
    </dgm:pt>
    <dgm:pt modelId="{F533B20A-78AA-4BF6-ADB5-D87AE8019A37}" type="pres">
      <dgm:prSet presAssocID="{7208EADF-794D-4A5D-8268-C5AE8823E0B9}" presName="singleCenter" presStyleLbl="node1" presStyleIdx="0" presStyleCnt="4" custScaleX="240622" custScaleY="97067" custLinFactNeighborX="1446" custLinFactNeighborY="-12369">
        <dgm:presLayoutVars>
          <dgm:chMax val="7"/>
          <dgm:chPref val="7"/>
        </dgm:presLayoutVars>
      </dgm:prSet>
      <dgm:spPr/>
    </dgm:pt>
    <dgm:pt modelId="{68F0C355-0075-45A6-90C6-2AAD24E2D0F0}" type="pres">
      <dgm:prSet presAssocID="{289D1FAB-4610-46DB-A707-DAC1B4059626}" presName="Name56" presStyleLbl="parChTrans1D2" presStyleIdx="0" presStyleCnt="3"/>
      <dgm:spPr/>
    </dgm:pt>
    <dgm:pt modelId="{02A0E405-4A5A-4553-ACE2-C51E9357FD3C}" type="pres">
      <dgm:prSet presAssocID="{811EFC4D-9F8B-4145-AB92-37ADC4A8E822}" presName="text0" presStyleLbl="node1" presStyleIdx="1" presStyleCnt="4" custScaleX="213203" custRadScaleRad="131976" custRadScaleInc="1070">
        <dgm:presLayoutVars>
          <dgm:bulletEnabled val="1"/>
        </dgm:presLayoutVars>
      </dgm:prSet>
      <dgm:spPr/>
    </dgm:pt>
    <dgm:pt modelId="{3CD0D38A-DDEA-49B0-AEEC-15F1FBD81DD1}" type="pres">
      <dgm:prSet presAssocID="{FD8E2F71-9D20-4981-AE5B-7A07899E5628}" presName="Name56" presStyleLbl="parChTrans1D2" presStyleIdx="1" presStyleCnt="3"/>
      <dgm:spPr/>
    </dgm:pt>
    <dgm:pt modelId="{BFF64D7A-E3F5-4A12-BFEC-C01B0738C75D}" type="pres">
      <dgm:prSet presAssocID="{1C0FEAAF-6BEA-4F65-A952-C4C1F2895EB9}" presName="text0" presStyleLbl="node1" presStyleIdx="2" presStyleCnt="4" custScaleX="238924" custScaleY="132439">
        <dgm:presLayoutVars>
          <dgm:bulletEnabled val="1"/>
        </dgm:presLayoutVars>
      </dgm:prSet>
      <dgm:spPr/>
    </dgm:pt>
    <dgm:pt modelId="{BD211565-7A90-4C92-9077-4B16A9076225}" type="pres">
      <dgm:prSet presAssocID="{3C8C9F23-7C58-46ED-A68E-4E08614FB1D1}" presName="Name56" presStyleLbl="parChTrans1D2" presStyleIdx="2" presStyleCnt="3"/>
      <dgm:spPr/>
    </dgm:pt>
    <dgm:pt modelId="{60A15B02-7BEC-4E38-BE36-FE94B71EC17F}" type="pres">
      <dgm:prSet presAssocID="{354A3A27-D20A-416C-85D7-6B6860D21705}" presName="text0" presStyleLbl="node1" presStyleIdx="3" presStyleCnt="4" custScaleX="232197" custScaleY="132439">
        <dgm:presLayoutVars>
          <dgm:bulletEnabled val="1"/>
        </dgm:presLayoutVars>
      </dgm:prSet>
      <dgm:spPr/>
    </dgm:pt>
  </dgm:ptLst>
  <dgm:cxnLst>
    <dgm:cxn modelId="{84582B08-E9D1-4326-8298-8FFECCFC2A33}" type="presOf" srcId="{354A3A27-D20A-416C-85D7-6B6860D21705}" destId="{60A15B02-7BEC-4E38-BE36-FE94B71EC17F}" srcOrd="0" destOrd="0" presId="urn:microsoft.com/office/officeart/2008/layout/RadialCluster"/>
    <dgm:cxn modelId="{A57FE713-3C77-455C-AFDB-BD9316813347}" type="presOf" srcId="{1C0FEAAF-6BEA-4F65-A952-C4C1F2895EB9}" destId="{BFF64D7A-E3F5-4A12-BFEC-C01B0738C75D}" srcOrd="0" destOrd="0" presId="urn:microsoft.com/office/officeart/2008/layout/RadialCluster"/>
    <dgm:cxn modelId="{B29A2E25-4971-4201-80C0-C3401C9F9BBD}" srcId="{B47BE5FB-595E-4F4E-8ECA-9DD4387910CB}" destId="{7208EADF-794D-4A5D-8268-C5AE8823E0B9}" srcOrd="0" destOrd="0" parTransId="{0DE1F241-A32E-4AEC-9625-76B057AFDDE9}" sibTransId="{328046CD-C0F2-45AE-9132-64A56592DA14}"/>
    <dgm:cxn modelId="{D1EB8E35-59B4-4040-99D2-3C86AD582E46}" srcId="{7208EADF-794D-4A5D-8268-C5AE8823E0B9}" destId="{811EFC4D-9F8B-4145-AB92-37ADC4A8E822}" srcOrd="0" destOrd="0" parTransId="{289D1FAB-4610-46DB-A707-DAC1B4059626}" sibTransId="{93762538-AA06-4C65-81BB-A1E4BC370AD8}"/>
    <dgm:cxn modelId="{F3704650-9CC8-4B4A-A146-B3C637B63B2B}" type="presOf" srcId="{3C8C9F23-7C58-46ED-A68E-4E08614FB1D1}" destId="{BD211565-7A90-4C92-9077-4B16A9076225}" srcOrd="0" destOrd="0" presId="urn:microsoft.com/office/officeart/2008/layout/RadialCluster"/>
    <dgm:cxn modelId="{54881176-A0DE-4871-90D0-42C557A181AB}" srcId="{7208EADF-794D-4A5D-8268-C5AE8823E0B9}" destId="{1C0FEAAF-6BEA-4F65-A952-C4C1F2895EB9}" srcOrd="1" destOrd="0" parTransId="{FD8E2F71-9D20-4981-AE5B-7A07899E5628}" sibTransId="{A88230C1-C223-432E-9FA9-1207C7BF8899}"/>
    <dgm:cxn modelId="{530EBC87-B6DE-4081-80B9-003E44B6D607}" type="presOf" srcId="{7208EADF-794D-4A5D-8268-C5AE8823E0B9}" destId="{F533B20A-78AA-4BF6-ADB5-D87AE8019A37}" srcOrd="0" destOrd="0" presId="urn:microsoft.com/office/officeart/2008/layout/RadialCluster"/>
    <dgm:cxn modelId="{19922489-010C-40E8-90C8-D491424840F0}" type="presOf" srcId="{FD8E2F71-9D20-4981-AE5B-7A07899E5628}" destId="{3CD0D38A-DDEA-49B0-AEEC-15F1FBD81DD1}" srcOrd="0" destOrd="0" presId="urn:microsoft.com/office/officeart/2008/layout/RadialCluster"/>
    <dgm:cxn modelId="{E6887E9E-4B26-40F1-B607-F8090203FB90}" type="presOf" srcId="{B47BE5FB-595E-4F4E-8ECA-9DD4387910CB}" destId="{731644D3-D438-4CE6-803C-2072234B7A1E}" srcOrd="0" destOrd="0" presId="urn:microsoft.com/office/officeart/2008/layout/RadialCluster"/>
    <dgm:cxn modelId="{68AD94C2-AB43-42CB-B5B7-EE631DFBE715}" type="presOf" srcId="{289D1FAB-4610-46DB-A707-DAC1B4059626}" destId="{68F0C355-0075-45A6-90C6-2AAD24E2D0F0}" srcOrd="0" destOrd="0" presId="urn:microsoft.com/office/officeart/2008/layout/RadialCluster"/>
    <dgm:cxn modelId="{F04AD5E1-429D-475A-A25F-6BB8919C7BDC}" type="presOf" srcId="{811EFC4D-9F8B-4145-AB92-37ADC4A8E822}" destId="{02A0E405-4A5A-4553-ACE2-C51E9357FD3C}" srcOrd="0" destOrd="0" presId="urn:microsoft.com/office/officeart/2008/layout/RadialCluster"/>
    <dgm:cxn modelId="{A6E8D7E4-03D1-4BEF-BF38-37018803BFBF}" srcId="{7208EADF-794D-4A5D-8268-C5AE8823E0B9}" destId="{354A3A27-D20A-416C-85D7-6B6860D21705}" srcOrd="2" destOrd="0" parTransId="{3C8C9F23-7C58-46ED-A68E-4E08614FB1D1}" sibTransId="{0B22CCFB-B9C9-413B-8FCC-906E46F439CF}"/>
    <dgm:cxn modelId="{7131046D-E287-484C-9DFB-16F755BA8373}" type="presParOf" srcId="{731644D3-D438-4CE6-803C-2072234B7A1E}" destId="{C729ECBB-032F-4C7A-B820-964BCE254CDA}" srcOrd="0" destOrd="0" presId="urn:microsoft.com/office/officeart/2008/layout/RadialCluster"/>
    <dgm:cxn modelId="{BAD42BE9-E850-42DB-B016-7834651136C3}" type="presParOf" srcId="{C729ECBB-032F-4C7A-B820-964BCE254CDA}" destId="{F533B20A-78AA-4BF6-ADB5-D87AE8019A37}" srcOrd="0" destOrd="0" presId="urn:microsoft.com/office/officeart/2008/layout/RadialCluster"/>
    <dgm:cxn modelId="{2FC909F3-C727-4D1F-9213-B59F81C77007}" type="presParOf" srcId="{C729ECBB-032F-4C7A-B820-964BCE254CDA}" destId="{68F0C355-0075-45A6-90C6-2AAD24E2D0F0}" srcOrd="1" destOrd="0" presId="urn:microsoft.com/office/officeart/2008/layout/RadialCluster"/>
    <dgm:cxn modelId="{277F7877-DA97-46E7-9978-9E1833B36F25}" type="presParOf" srcId="{C729ECBB-032F-4C7A-B820-964BCE254CDA}" destId="{02A0E405-4A5A-4553-ACE2-C51E9357FD3C}" srcOrd="2" destOrd="0" presId="urn:microsoft.com/office/officeart/2008/layout/RadialCluster"/>
    <dgm:cxn modelId="{F6D79A06-F812-4CA9-AAAC-8894DA9D518C}" type="presParOf" srcId="{C729ECBB-032F-4C7A-B820-964BCE254CDA}" destId="{3CD0D38A-DDEA-49B0-AEEC-15F1FBD81DD1}" srcOrd="3" destOrd="0" presId="urn:microsoft.com/office/officeart/2008/layout/RadialCluster"/>
    <dgm:cxn modelId="{E6D21DB5-9558-473F-B00D-AFA254514E61}" type="presParOf" srcId="{C729ECBB-032F-4C7A-B820-964BCE254CDA}" destId="{BFF64D7A-E3F5-4A12-BFEC-C01B0738C75D}" srcOrd="4" destOrd="0" presId="urn:microsoft.com/office/officeart/2008/layout/RadialCluster"/>
    <dgm:cxn modelId="{06B24940-2F20-4AED-A3C5-8CCE93DEE97A}" type="presParOf" srcId="{C729ECBB-032F-4C7A-B820-964BCE254CDA}" destId="{BD211565-7A90-4C92-9077-4B16A9076225}" srcOrd="5" destOrd="0" presId="urn:microsoft.com/office/officeart/2008/layout/RadialCluster"/>
    <dgm:cxn modelId="{C1931412-A1F2-4F61-ADA9-4E31C5751027}" type="presParOf" srcId="{C729ECBB-032F-4C7A-B820-964BCE254CDA}" destId="{60A15B02-7BEC-4E38-BE36-FE94B71EC17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1378A-DA5C-424C-8B27-8DD7455C482B}">
      <dsp:nvSpPr>
        <dsp:cNvPr id="0" name=""/>
        <dsp:cNvSpPr/>
      </dsp:nvSpPr>
      <dsp:spPr>
        <a:xfrm>
          <a:off x="1342339" y="-32344"/>
          <a:ext cx="5137676" cy="5137676"/>
        </a:xfrm>
        <a:prstGeom prst="circularArrow">
          <a:avLst>
            <a:gd name="adj1" fmla="val 5544"/>
            <a:gd name="adj2" fmla="val 330680"/>
            <a:gd name="adj3" fmla="val 13774285"/>
            <a:gd name="adj4" fmla="val 1738696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577A0-B9B5-4606-8885-C5404BCE54C0}">
      <dsp:nvSpPr>
        <dsp:cNvPr id="0" name=""/>
        <dsp:cNvSpPr/>
      </dsp:nvSpPr>
      <dsp:spPr>
        <a:xfrm>
          <a:off x="2707434" y="0"/>
          <a:ext cx="2407486" cy="120374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มี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เกียรติและศักดิ์ศรี</a:t>
          </a:r>
          <a:b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ในฐานะบุคลากรของรัฐประเภทหนึ่ง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66196" y="58762"/>
        <a:ext cx="2289962" cy="1086219"/>
      </dsp:txXfrm>
    </dsp:sp>
    <dsp:sp modelId="{3CC1591A-EBA1-45F5-879A-D07D5B1A00B3}">
      <dsp:nvSpPr>
        <dsp:cNvPr id="0" name=""/>
        <dsp:cNvSpPr/>
      </dsp:nvSpPr>
      <dsp:spPr>
        <a:xfrm>
          <a:off x="5369377" y="1558906"/>
          <a:ext cx="2407486" cy="120374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ปฏิบัติงานโดยยึดหลัก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สมรรถนะและผลงาน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28139" y="1617668"/>
        <a:ext cx="2289962" cy="1086219"/>
      </dsp:txXfrm>
    </dsp:sp>
    <dsp:sp modelId="{7CB52394-6E7A-4F50-90D4-3F779808A6D0}">
      <dsp:nvSpPr>
        <dsp:cNvPr id="0" name=""/>
        <dsp:cNvSpPr/>
      </dsp:nvSpPr>
      <dsp:spPr>
        <a:xfrm>
          <a:off x="4892589" y="3966262"/>
          <a:ext cx="2407486" cy="120374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ทำงานในภาคราชการ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ควบคู่กับข้าราชการ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51351" y="4025024"/>
        <a:ext cx="2289962" cy="1086219"/>
      </dsp:txXfrm>
    </dsp:sp>
    <dsp:sp modelId="{D2CA2C7F-DECA-40AB-A5C5-931A777B5174}">
      <dsp:nvSpPr>
        <dsp:cNvPr id="0" name=""/>
        <dsp:cNvSpPr/>
      </dsp:nvSpPr>
      <dsp:spPr>
        <a:xfrm>
          <a:off x="646714" y="3949391"/>
          <a:ext cx="2407486" cy="1203743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ทำงานหลากหลาย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ตั้งแต่ระดับปฏิบัติจนถึงระดับผู้เชี่ยวชาญ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05476" y="4008153"/>
        <a:ext cx="2289962" cy="1086219"/>
      </dsp:txXfrm>
    </dsp:sp>
    <dsp:sp modelId="{3599A6A2-42B7-4214-A7D8-BDB19B747E32}">
      <dsp:nvSpPr>
        <dsp:cNvPr id="0" name=""/>
        <dsp:cNvSpPr/>
      </dsp:nvSpPr>
      <dsp:spPr>
        <a:xfrm>
          <a:off x="27437" y="1524534"/>
          <a:ext cx="2407486" cy="1203743"/>
        </a:xfrm>
        <a:prstGeom prst="roundRect">
          <a:avLst/>
        </a:prstGeom>
        <a:solidFill>
          <a:srgbClr val="E6BB0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นวัตกรรม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การบริหารกำลังคนของภาครัฐ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6199" y="1583296"/>
        <a:ext cx="2289962" cy="1086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3B20A-78AA-4BF6-ADB5-D87AE8019A37}">
      <dsp:nvSpPr>
        <dsp:cNvPr id="0" name=""/>
        <dsp:cNvSpPr/>
      </dsp:nvSpPr>
      <dsp:spPr>
        <a:xfrm>
          <a:off x="1956909" y="1832459"/>
          <a:ext cx="3898509" cy="1572660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u="none" kern="1200" dirty="0">
              <a:latin typeface="TH SarabunPSK" pitchFamily="34" charset="-34"/>
              <a:cs typeface="TH SarabunPSK" pitchFamily="34" charset="-34"/>
            </a:rPr>
            <a:t>การชำระค่าเสียหาย</a:t>
          </a:r>
          <a:endParaRPr lang="th-TH" sz="4000" u="none" kern="1200" dirty="0"/>
        </a:p>
      </dsp:txBody>
      <dsp:txXfrm>
        <a:off x="2033680" y="1909230"/>
        <a:ext cx="3744967" cy="1419118"/>
      </dsp:txXfrm>
    </dsp:sp>
    <dsp:sp modelId="{68F0C355-0075-45A6-90C6-2AAD24E2D0F0}">
      <dsp:nvSpPr>
        <dsp:cNvPr id="0" name=""/>
        <dsp:cNvSpPr/>
      </dsp:nvSpPr>
      <dsp:spPr>
        <a:xfrm rot="16141750">
          <a:off x="3512987" y="1458989"/>
          <a:ext cx="7470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045" y="0"/>
              </a:lnTo>
            </a:path>
          </a:pathLst>
        </a:custGeom>
        <a:noFill/>
        <a:ln w="762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0E405-4A5A-4553-ACE2-C51E9357FD3C}">
      <dsp:nvSpPr>
        <dsp:cNvPr id="0" name=""/>
        <dsp:cNvSpPr/>
      </dsp:nvSpPr>
      <dsp:spPr>
        <a:xfrm>
          <a:off x="2713802" y="0"/>
          <a:ext cx="2314362" cy="108552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โดยไม่ต้องฟ้อง</a:t>
          </a:r>
          <a:endParaRPr lang="th-TH" sz="3400" kern="1200" dirty="0">
            <a:solidFill>
              <a:schemeClr val="bg1"/>
            </a:solidFill>
          </a:endParaRPr>
        </a:p>
      </dsp:txBody>
      <dsp:txXfrm>
        <a:off x="2766793" y="52991"/>
        <a:ext cx="2208380" cy="979538"/>
      </dsp:txXfrm>
    </dsp:sp>
    <dsp:sp modelId="{3CD0D38A-DDEA-49B0-AEEC-15F1FBD81DD1}">
      <dsp:nvSpPr>
        <dsp:cNvPr id="0" name=""/>
        <dsp:cNvSpPr/>
      </dsp:nvSpPr>
      <dsp:spPr>
        <a:xfrm rot="2505537">
          <a:off x="4719125" y="3582782"/>
          <a:ext cx="5335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523" y="0"/>
              </a:lnTo>
            </a:path>
          </a:pathLst>
        </a:custGeom>
        <a:noFill/>
        <a:ln w="762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64D7A-E3F5-4A12-BFEC-C01B0738C75D}">
      <dsp:nvSpPr>
        <dsp:cNvPr id="0" name=""/>
        <dsp:cNvSpPr/>
      </dsp:nvSpPr>
      <dsp:spPr>
        <a:xfrm>
          <a:off x="4693218" y="3760444"/>
          <a:ext cx="2593569" cy="1437652"/>
        </a:xfrm>
        <a:prstGeom prst="roundRect">
          <a:avLst/>
        </a:prstGeom>
        <a:solidFill>
          <a:srgbClr val="E6BB02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หักจากค่าตอบแทนหรือเงินอื่นที่จะได้รับจากส่วนราชการ</a:t>
          </a:r>
          <a:endParaRPr lang="th-TH" sz="3000" kern="1200" dirty="0">
            <a:solidFill>
              <a:schemeClr val="bg1"/>
            </a:solidFill>
          </a:endParaRPr>
        </a:p>
      </dsp:txBody>
      <dsp:txXfrm>
        <a:off x="4763398" y="3830624"/>
        <a:ext cx="2453209" cy="1297292"/>
      </dsp:txXfrm>
    </dsp:sp>
    <dsp:sp modelId="{BD211565-7A90-4C92-9077-4B16A9076225}">
      <dsp:nvSpPr>
        <dsp:cNvPr id="0" name=""/>
        <dsp:cNvSpPr/>
      </dsp:nvSpPr>
      <dsp:spPr>
        <a:xfrm rot="8408059">
          <a:off x="2474667" y="3582782"/>
          <a:ext cx="554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339" y="0"/>
              </a:lnTo>
            </a:path>
          </a:pathLst>
        </a:custGeom>
        <a:noFill/>
        <a:ln w="762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15B02-7BEC-4E38-BE36-FE94B71EC17F}">
      <dsp:nvSpPr>
        <dsp:cNvPr id="0" name=""/>
        <dsp:cNvSpPr/>
      </dsp:nvSpPr>
      <dsp:spPr>
        <a:xfrm>
          <a:off x="418068" y="3760444"/>
          <a:ext cx="2520546" cy="1437652"/>
        </a:xfrm>
        <a:prstGeom prst="roundRect">
          <a:avLst/>
        </a:prstGeom>
        <a:solidFill>
          <a:srgbClr val="00800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ส่วนราชการ</a:t>
          </a:r>
          <a:br>
            <a:rPr lang="th-TH" sz="3400" b="1" kern="1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</a:br>
          <a:r>
            <a:rPr lang="th-TH" sz="3400" b="1" kern="1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rPr>
            <a:t>หักชำระได้</a:t>
          </a:r>
          <a:endParaRPr lang="th-TH" sz="3400" kern="1200" dirty="0">
            <a:solidFill>
              <a:schemeClr val="bg1"/>
            </a:solidFill>
          </a:endParaRPr>
        </a:p>
      </dsp:txBody>
      <dsp:txXfrm>
        <a:off x="488248" y="3830624"/>
        <a:ext cx="2380186" cy="1297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AC6F-25A9-448F-8839-A7EAA57B0EBD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DDF4-6FE0-4A1F-A925-2C54F93621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835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5DDF4-6FE0-4A1F-A925-2C54F9362136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5DDF4-6FE0-4A1F-A925-2C54F936213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504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ทางเลือกการจ้างงานภาครัฐที่ยืดหยุ่นและคล่องตัว หมายถึง ส่วนราชการสามารถบริหารจัดการระบบพนักงานราชการได้เอง ภายใต้หลักเกณฑ์และวิธีการที่ คพร. กำหนดไว้อย่างกว้าง ๆ อาทิ การสรรหา 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สัญญาจ้าง การประเมินผลการปฏิบัติงาน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จ้างตามหลักสมรรถนะและหลักผลสัมฤทธิ์ (ผลงาน) หมายถึง กำหนดสมรรถนะที่จำเป็นตามกลุ่มงาน และมีการกำหนดเป้าหมาย/ผลสัมฤทธิ์ของงานที่ต้องการจ้าง</a:t>
            </a:r>
            <a:r>
              <a:rPr lang="th-TH" sz="1800" spc="-7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ระบบพนักงานราชการ มี “ระบบสัญญาจ้าง” เป็นกลไกรองรับในการจ้างงาน โดยใช้ “สัญญาจ้าง”</a:t>
            </a:r>
            <a:r>
              <a:rPr lang="th-TH" sz="1800" spc="-3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เป็นข้อกำหนดหรือเงื่อนไขในการจ้างงาน มีระยะเวลาสิ้นสุดสัญญาจ้างตามแผนงานหรือโครงการ โดยกำหนด</a:t>
            </a:r>
            <a:r>
              <a:rPr lang="th-TH" sz="1800" spc="-2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ระยะเวลาการจ้างงานตามสัญญาจ้างสูงสุดไม่เกิน ๔ ปี และสามารถ</a:t>
            </a:r>
            <a:br>
              <a:rPr lang="th-TH" sz="1800" spc="-2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spc="-2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ต่อสัญญาจ้างได้ตามความจำเป็นของภารกิจ</a:t>
            </a:r>
            <a:r>
              <a:rPr lang="th-TH" sz="18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ของส่วนราชการ 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เข้า-ออกตามสัญญาจ้าง  และสามารถต่อสัญญาจ้างหากมีความจำเป็น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ไม่เป็นการจ้างงานตลอดชีพ กล่าวคือ เป็นการจ้างแบบมีระยะเวลาจ้าง ตามแผนงาน/โครงการ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5DDF4-6FE0-4A1F-A925-2C54F936213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130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5DDF4-6FE0-4A1F-A925-2C54F9362136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484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F7C79-441D-48E2-9B80-FB89449B4AF1}" type="slidenum">
              <a:rPr lang="th-TH" smtClean="0"/>
              <a:pPr/>
              <a:t>67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45A7D-DFB8-46DF-A335-117C8BA0F6D2}" type="slidenum">
              <a:rPr lang="en-US" smtClean="0"/>
              <a:pPr>
                <a:defRPr/>
              </a:pPr>
              <a:t>75</a:t>
            </a:fld>
            <a:endParaRPr lang="th-TH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3588"/>
            <a:ext cx="4891087" cy="3667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535" y="4659414"/>
            <a:ext cx="4970800" cy="366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4F64B-B45D-4F6A-A430-B8A4B208D3BF}" type="slidenum">
              <a:rPr lang="en-US" smtClean="0"/>
              <a:pPr>
                <a:defRPr/>
              </a:pPr>
              <a:t>76</a:t>
            </a:fld>
            <a:endParaRPr lang="th-TH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3588"/>
            <a:ext cx="4891087" cy="3667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535" y="4659414"/>
            <a:ext cx="4970800" cy="366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BC6EC-D55E-46AD-B2D0-9CE70C313805}" type="slidenum">
              <a:rPr lang="en-US">
                <a:cs typeface="Angsana New" pitchFamily="18" charset="-34"/>
              </a:rPr>
              <a:pPr/>
              <a:t>77</a:t>
            </a:fld>
            <a:endParaRPr lang="th-TH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3138" y="763588"/>
            <a:ext cx="4886325" cy="3665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657666"/>
            <a:ext cx="4970462" cy="36945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479"/>
            <a:fld id="{1057ACAC-A823-4C09-B72B-63A791C1085C}" type="slidenum">
              <a:rPr lang="th-TH" smtClean="0"/>
              <a:pPr defTabSz="848479"/>
              <a:t>84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สำนักพัฒนาระบบจำแนกตำแหน่งและค่าตอบแทน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685800"/>
            <a:ext cx="2819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1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C8230DB-478E-4256-B7E4-F0F0C8762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สำนักพัฒนาระบบจำแนกตำแหน่งและค่าตอบแทน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สำนักพัฒนาระบบจำแนกตำแหน่งและค่าตอบแทน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1840" y="6664275"/>
            <a:ext cx="3312368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สำนักพัฒนาระบบจำแนกตำแหน่งและค่าตอบแทน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66ED-1F38-4318-9971-87E1B6F21689}" type="datetimeFigureOut">
              <a:rPr lang="th-TH" smtClean="0"/>
              <a:pPr/>
              <a:t>11/07/67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4275"/>
            <a:ext cx="32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สำนักพัฒนาระบบจำแนกตำแหน่งและค่าตอบแทน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3E93-9F6A-4B02-9A4D-C9ADA2B08AA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1.png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8.png"/><Relationship Id="rId7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30.pn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7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1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85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86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5" Type="http://schemas.openxmlformats.org/officeDocument/2006/relationships/image" Target="../media/image85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0.jpeg"/><Relationship Id="rId7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jpg"/><Relationship Id="rId9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4.png"/><Relationship Id="rId7" Type="http://schemas.openxmlformats.org/officeDocument/2006/relationships/image" Target="../media/image4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sv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jpg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sv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1.svg"/><Relationship Id="rId4" Type="http://schemas.openxmlformats.org/officeDocument/2006/relationships/image" Target="../media/image1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svg"/><Relationship Id="rId5" Type="http://schemas.openxmlformats.org/officeDocument/2006/relationships/image" Target="../media/image148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svg"/><Relationship Id="rId3" Type="http://schemas.openxmlformats.org/officeDocument/2006/relationships/image" Target="../media/image140.png"/><Relationship Id="rId7" Type="http://schemas.openxmlformats.org/officeDocument/2006/relationships/image" Target="../media/image137.png"/><Relationship Id="rId12" Type="http://schemas.openxmlformats.org/officeDocument/2006/relationships/image" Target="../media/image15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svg"/><Relationship Id="rId11" Type="http://schemas.openxmlformats.org/officeDocument/2006/relationships/image" Target="../media/image154.png"/><Relationship Id="rId5" Type="http://schemas.openxmlformats.org/officeDocument/2006/relationships/image" Target="../media/image150.png"/><Relationship Id="rId10" Type="http://schemas.openxmlformats.org/officeDocument/2006/relationships/image" Target="../media/image153.svg"/><Relationship Id="rId4" Type="http://schemas.openxmlformats.org/officeDocument/2006/relationships/image" Target="../media/image141.svg"/><Relationship Id="rId9" Type="http://schemas.openxmlformats.org/officeDocument/2006/relationships/image" Target="../media/image15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eg"/><Relationship Id="rId3" Type="http://schemas.openxmlformats.org/officeDocument/2006/relationships/image" Target="../media/image157.png"/><Relationship Id="rId7" Type="http://schemas.openxmlformats.org/officeDocument/2006/relationships/image" Target="../media/image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jp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svg"/><Relationship Id="rId3" Type="http://schemas.openxmlformats.org/officeDocument/2006/relationships/image" Target="../media/image140.png"/><Relationship Id="rId7" Type="http://schemas.openxmlformats.org/officeDocument/2006/relationships/image" Target="../media/image1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svg"/><Relationship Id="rId5" Type="http://schemas.openxmlformats.org/officeDocument/2006/relationships/image" Target="../media/image150.png"/><Relationship Id="rId4" Type="http://schemas.openxmlformats.org/officeDocument/2006/relationships/image" Target="../media/image141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svg"/><Relationship Id="rId5" Type="http://schemas.openxmlformats.org/officeDocument/2006/relationships/image" Target="../media/image154.png"/><Relationship Id="rId4" Type="http://schemas.openxmlformats.org/officeDocument/2006/relationships/image" Target="../media/image153.sv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.png"/><Relationship Id="rId7" Type="http://schemas.openxmlformats.org/officeDocument/2006/relationships/image" Target="../media/image18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svg"/><Relationship Id="rId4" Type="http://schemas.openxmlformats.org/officeDocument/2006/relationships/image" Target="../media/image184.png"/><Relationship Id="rId9" Type="http://schemas.openxmlformats.org/officeDocument/2006/relationships/image" Target="../media/image189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3.svg"/><Relationship Id="rId4" Type="http://schemas.openxmlformats.org/officeDocument/2006/relationships/image" Target="../media/image19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sv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svg"/><Relationship Id="rId5" Type="http://schemas.openxmlformats.org/officeDocument/2006/relationships/image" Target="../media/image196.png"/><Relationship Id="rId4" Type="http://schemas.openxmlformats.org/officeDocument/2006/relationships/image" Target="../media/image195.sv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0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3.jp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1520" y="260648"/>
            <a:ext cx="8640960" cy="2952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DD1626-EB82-4B3C-B4E4-A34C06E99F2B}"/>
              </a:ext>
            </a:extLst>
          </p:cNvPr>
          <p:cNvSpPr/>
          <p:nvPr/>
        </p:nvSpPr>
        <p:spPr>
          <a:xfrm>
            <a:off x="2576803" y="2473417"/>
            <a:ext cx="4762761" cy="13244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26" name="Picture 2" descr="C:\Users\rumpa.k\Desktop\Free Icon\167818-business-productivity\png\bul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2627">
            <a:off x="739464" y="1666262"/>
            <a:ext cx="792088" cy="7920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2539918" y="2684767"/>
            <a:ext cx="48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sz="60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พนักงานราชการ</a:t>
            </a:r>
          </a:p>
        </p:txBody>
      </p:sp>
      <p:pic>
        <p:nvPicPr>
          <p:cNvPr id="1028" name="Picture 4" descr="C:\Users\rumpa.k\Desktop\Free Icon\201550-education\png\erea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606" y="3218814"/>
            <a:ext cx="792088" cy="7920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2" name="Picture 8" descr="C:\Users\rumpa.k\Desktop\Free Icon\344436-web-development-and-seo\png\051-presenta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2227" y="5355214"/>
            <a:ext cx="1008112" cy="10081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5" name="Picture 11" descr="C:\Users\rumpa.k\Desktop\Pic\offi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6036">
            <a:off x="451349" y="2754189"/>
            <a:ext cx="1060518" cy="8768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2" descr="C:\Users\rumpa.k\Desktop\Free Icon\Icon-Presentation\145851-young-avatar-collection\png\boy-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797152"/>
            <a:ext cx="1800200" cy="1800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C:\Users\rumpa.k\Desktop\Free Icon\Icon-Presentation\145851-young-avatar-collection\png\girl-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797152"/>
            <a:ext cx="1800200" cy="1800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4" descr="C:\Users\rumpa.k\Desktop\Free Icon\123368-color-startups-and-new-business\png\rocke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77573">
            <a:off x="7567104" y="1174554"/>
            <a:ext cx="1017736" cy="10177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0" name="Picture 6" descr="C:\Users\rumpa.k\Desktop\Free Icon\139680-space\png\planet-earth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2704" y="4963169"/>
            <a:ext cx="1008112" cy="10081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1" name="Picture 7" descr="C:\Users\rumpa.k\Desktop\Free Icon\201550-education\png\ereader-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712028">
            <a:off x="1578822" y="4057948"/>
            <a:ext cx="824080" cy="8240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9" descr="C:\Users\rumpa.k\Desktop\Free Icon\236797-teamwork-and-organization\png\presentati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5717" y="998730"/>
            <a:ext cx="1152128" cy="1152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44" name="Straight Connector 43"/>
          <p:cNvCxnSpPr/>
          <p:nvPr/>
        </p:nvCxnSpPr>
        <p:spPr>
          <a:xfrm>
            <a:off x="1353088" y="3648037"/>
            <a:ext cx="360040" cy="288032"/>
          </a:xfrm>
          <a:prstGeom prst="line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569112" y="3143981"/>
            <a:ext cx="144016" cy="144016"/>
          </a:xfrm>
          <a:prstGeom prst="line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1353088" y="2207877"/>
            <a:ext cx="360040" cy="144016"/>
          </a:xfrm>
          <a:prstGeom prst="line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698984" y="4599746"/>
            <a:ext cx="216024" cy="216024"/>
          </a:xfrm>
          <a:prstGeom prst="line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677212" y="4034568"/>
            <a:ext cx="165788" cy="133130"/>
          </a:xfrm>
          <a:prstGeom prst="line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698984" y="3231594"/>
            <a:ext cx="360040" cy="288032"/>
          </a:xfrm>
          <a:prstGeom prst="line">
            <a:avLst/>
          </a:prstGeom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327F8DC-25F2-4DEE-8BCE-E62B9D0B63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61" y="489204"/>
            <a:ext cx="3456384" cy="19202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67172" y="1723800"/>
            <a:ext cx="5954960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1475656" y="692696"/>
            <a:ext cx="6264696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79455" y="711625"/>
            <a:ext cx="5822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สาระสำคัญเกี่ยวกับ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พนักงานราชการ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241937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บุคคลซึ่งได้รับการจ้างงาน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ตาม 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สัญญาจ้าง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โดยได้รับค่าตอบแทน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จากงบประมาณของส่วนราชการ</a:t>
            </a:r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เพื่อเป็น 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พนักงานของรัฐ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ในการปฏิบัติงาน</a:t>
            </a:r>
          </a:p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ให้กับส่วนราชการ</a:t>
            </a:r>
          </a:p>
          <a:p>
            <a:endParaRPr lang="th-TH" sz="2000" dirty="0"/>
          </a:p>
        </p:txBody>
      </p:sp>
      <p:sp>
        <p:nvSpPr>
          <p:cNvPr id="17" name="Rectangle 16"/>
          <p:cNvSpPr/>
          <p:nvPr/>
        </p:nvSpPr>
        <p:spPr>
          <a:xfrm>
            <a:off x="3239834" y="1748308"/>
            <a:ext cx="3683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u="sng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พนักงานราชการ</a:t>
            </a:r>
            <a:endParaRPr lang="th-TH" sz="32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667172" y="1772058"/>
            <a:ext cx="0" cy="417646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71828" y="1700808"/>
            <a:ext cx="0" cy="4176464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43422" y="1723800"/>
            <a:ext cx="5928406" cy="0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26547" y="5924772"/>
            <a:ext cx="5928406" cy="0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in business attire&#10;&#10;Description automatically generated with low confidence">
            <a:extLst>
              <a:ext uri="{FF2B5EF4-FFF2-40B4-BE49-F238E27FC236}">
                <a16:creationId xmlns:a16="http://schemas.microsoft.com/office/drawing/2014/main" id="{0BEE10AC-8BAF-BB49-2C5B-CE1D2B7D2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b="17608"/>
          <a:stretch/>
        </p:blipFill>
        <p:spPr>
          <a:xfrm>
            <a:off x="3728830" y="5602132"/>
            <a:ext cx="1582025" cy="853183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DCDCF25-C0D8-4F65-DD3C-5BFDB3073206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14">
            <a:extLst>
              <a:ext uri="{FF2B5EF4-FFF2-40B4-BE49-F238E27FC236}">
                <a16:creationId xmlns:a16="http://schemas.microsoft.com/office/drawing/2014/main" id="{DF57BE1D-8485-2E61-61CE-03E0D1BECA82}"/>
              </a:ext>
            </a:extLst>
          </p:cNvPr>
          <p:cNvSpPr/>
          <p:nvPr/>
        </p:nvSpPr>
        <p:spPr>
          <a:xfrm>
            <a:off x="1475656" y="548680"/>
            <a:ext cx="6264696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5" name="Picture 3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8ABB23B-DC44-3E23-D5E5-178F54C80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30" y="4199897"/>
            <a:ext cx="2797301" cy="261347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AABC2CF-7FB6-EE06-E917-5B0B0EFC0082}"/>
              </a:ext>
            </a:extLst>
          </p:cNvPr>
          <p:cNvSpPr/>
          <p:nvPr/>
        </p:nvSpPr>
        <p:spPr>
          <a:xfrm>
            <a:off x="4068442" y="2681858"/>
            <a:ext cx="1008610" cy="11182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F0369F-CF37-0716-8309-A62862479AC7}"/>
              </a:ext>
            </a:extLst>
          </p:cNvPr>
          <p:cNvSpPr/>
          <p:nvPr/>
        </p:nvSpPr>
        <p:spPr>
          <a:xfrm>
            <a:off x="2844306" y="2670175"/>
            <a:ext cx="1008610" cy="11182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9DFA483-8DED-D2BC-47CD-87E55CD4169C}"/>
              </a:ext>
            </a:extLst>
          </p:cNvPr>
          <p:cNvSpPr/>
          <p:nvPr/>
        </p:nvSpPr>
        <p:spPr>
          <a:xfrm>
            <a:off x="1669143" y="2676053"/>
            <a:ext cx="1008610" cy="11182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3DACAA-E26F-9DB7-29D2-DF883F7EBF62}"/>
              </a:ext>
            </a:extLst>
          </p:cNvPr>
          <p:cNvSpPr/>
          <p:nvPr/>
        </p:nvSpPr>
        <p:spPr>
          <a:xfrm>
            <a:off x="467544" y="2682282"/>
            <a:ext cx="1008610" cy="111826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-1449132" y="-1057809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2" name="Picture 21" descr="พลเรือน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868">
            <a:off x="664012" y="2851158"/>
            <a:ext cx="635165" cy="970908"/>
          </a:xfrm>
          <a:prstGeom prst="rect">
            <a:avLst/>
          </a:prstGeom>
        </p:spPr>
      </p:pic>
      <p:pic>
        <p:nvPicPr>
          <p:cNvPr id="23" name="Picture 22" descr="ทหาร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05953" y="2767399"/>
            <a:ext cx="718809" cy="1080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4754B8-6D67-73C1-372D-2C5E7F92DA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3664" r="28519" b="57643"/>
          <a:stretch/>
        </p:blipFill>
        <p:spPr>
          <a:xfrm>
            <a:off x="1818903" y="2849469"/>
            <a:ext cx="664041" cy="923615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CE5012E0-8728-2E03-4175-9E0FAC3C3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8" t="5342" r="11783" b="51493"/>
          <a:stretch/>
        </p:blipFill>
        <p:spPr>
          <a:xfrm>
            <a:off x="2957675" y="2868570"/>
            <a:ext cx="735056" cy="877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E4E9C-A93D-5690-35FC-C4D41E7B3BA4}"/>
              </a:ext>
            </a:extLst>
          </p:cNvPr>
          <p:cNvSpPr txBox="1"/>
          <p:nvPr/>
        </p:nvSpPr>
        <p:spPr>
          <a:xfrm>
            <a:off x="1733710" y="1320170"/>
            <a:ext cx="5477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พนักงานราชการภายใต้การกำกับดูแลของ คพร.</a:t>
            </a:r>
            <a:endParaRPr lang="en-US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01178F-19C4-C2D2-30B8-05328459AA20}"/>
              </a:ext>
            </a:extLst>
          </p:cNvPr>
          <p:cNvSpPr txBox="1"/>
          <p:nvPr/>
        </p:nvSpPr>
        <p:spPr>
          <a:xfrm>
            <a:off x="5486264" y="3210971"/>
            <a:ext cx="3024336" cy="212365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2200" b="1" i="1" dirty="0">
                <a:solidFill>
                  <a:srgbClr val="CC3300"/>
                </a:solidFill>
                <a:latin typeface="TH SarabunPSK" pitchFamily="34" charset="-34"/>
                <a:cs typeface="TH SarabunPSK" pitchFamily="34" charset="-34"/>
              </a:rPr>
              <a:t>ยกเว้น</a:t>
            </a:r>
            <a:r>
              <a:rPr lang="th-TH" sz="22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200" b="1" dirty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องค์กรปกครองส่วนท้องถิ่น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200" b="1" spc="-20" dirty="0">
                <a:solidFill>
                  <a:srgbClr val="0099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สำนักงานศาล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200" b="1" spc="-20" dirty="0">
                <a:solidFill>
                  <a:srgbClr val="0099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สำนักงานอัยการ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200" b="1" spc="-20" dirty="0">
                <a:solidFill>
                  <a:srgbClr val="0099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องค์กรอิสระ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200" b="1" spc="-20" dirty="0">
                <a:solidFill>
                  <a:srgbClr val="0099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องค์กรอิสระตามรัฐธรรมนูญ</a:t>
            </a:r>
            <a:endParaRPr lang="th-TH" sz="2200" b="1" dirty="0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7635EA-7C37-B212-E2D4-32900238A533}"/>
              </a:ext>
            </a:extLst>
          </p:cNvPr>
          <p:cNvSpPr txBox="1"/>
          <p:nvPr/>
        </p:nvSpPr>
        <p:spPr>
          <a:xfrm>
            <a:off x="467544" y="2070486"/>
            <a:ext cx="3385372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ฝ่ายพลเรือน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E0EE85-3ACF-9E0A-0783-4CF01B84B332}"/>
              </a:ext>
            </a:extLst>
          </p:cNvPr>
          <p:cNvSpPr txBox="1"/>
          <p:nvPr/>
        </p:nvSpPr>
        <p:spPr>
          <a:xfrm>
            <a:off x="4123678" y="2081154"/>
            <a:ext cx="100860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ฝ่ายทหาร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2E266E-D22F-C528-AA9C-43926A5DE1E3}"/>
              </a:ext>
            </a:extLst>
          </p:cNvPr>
          <p:cNvSpPr txBox="1"/>
          <p:nvPr/>
        </p:nvSpPr>
        <p:spPr>
          <a:xfrm>
            <a:off x="1844363" y="4279528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คณะกรรมการบริหารพนักงานราชการ</a:t>
            </a:r>
          </a:p>
          <a:p>
            <a:pPr algn="ctr"/>
            <a:r>
              <a:rPr lang="th-TH" sz="16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(คพร.)</a:t>
            </a:r>
            <a:endParaRPr lang="en-US" sz="16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" name="Graphic 40" descr="Spooky house with solid fill">
            <a:extLst>
              <a:ext uri="{FF2B5EF4-FFF2-40B4-BE49-F238E27FC236}">
                <a16:creationId xmlns:a16="http://schemas.microsoft.com/office/drawing/2014/main" id="{9151E402-CBB0-0BEE-3A8E-720E5F2F6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2753" y="5445224"/>
            <a:ext cx="839451" cy="839451"/>
          </a:xfrm>
          <a:prstGeom prst="rect">
            <a:avLst/>
          </a:prstGeom>
        </p:spPr>
      </p:pic>
      <p:pic>
        <p:nvPicPr>
          <p:cNvPr id="42" name="Graphic 41" descr="Spooky house outline">
            <a:extLst>
              <a:ext uri="{FF2B5EF4-FFF2-40B4-BE49-F238E27FC236}">
                <a16:creationId xmlns:a16="http://schemas.microsoft.com/office/drawing/2014/main" id="{35C4239E-623E-539A-EAF8-3C9CA27CA4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1532" y="5445441"/>
            <a:ext cx="839451" cy="839451"/>
          </a:xfrm>
          <a:prstGeom prst="rect">
            <a:avLst/>
          </a:prstGeom>
        </p:spPr>
      </p:pic>
      <p:pic>
        <p:nvPicPr>
          <p:cNvPr id="43" name="Graphic 42" descr="Warehouse with solid fill">
            <a:extLst>
              <a:ext uri="{FF2B5EF4-FFF2-40B4-BE49-F238E27FC236}">
                <a16:creationId xmlns:a16="http://schemas.microsoft.com/office/drawing/2014/main" id="{D3561096-DB7E-C555-1AD4-77BEF3C3D3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0787" y="5485783"/>
            <a:ext cx="839451" cy="83945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0215F54-9033-C2AF-1899-5E8C83123A73}"/>
              </a:ext>
            </a:extLst>
          </p:cNvPr>
          <p:cNvSpPr txBox="1"/>
          <p:nvPr/>
        </p:nvSpPr>
        <p:spPr>
          <a:xfrm>
            <a:off x="1943032" y="62560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สาระสำคัญเกี่ยวกับ</a:t>
            </a:r>
            <a:r>
              <a:rPr lang="th-TH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พนักงานราชการ </a:t>
            </a:r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020CEBD-4286-C808-6D9C-EC5B4D92681D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1520" y="332656"/>
            <a:ext cx="864096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4572000" y="1412776"/>
            <a:ext cx="4320480" cy="5256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251520" y="1412776"/>
            <a:ext cx="4320480" cy="518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1143156" y="561313"/>
            <a:ext cx="6912768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40124" y="54868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สาระสำคัญเกี่ยวกับ</a:t>
            </a:r>
            <a:r>
              <a:rPr lang="th-TH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พนักงานราชการ </a:t>
            </a:r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  <a:endParaRPr lang="th-TH" sz="4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766109"/>
            <a:ext cx="4608512" cy="390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คุณสมบัติ</a:t>
            </a:r>
          </a:p>
          <a:p>
            <a:pPr algn="ctr"/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สำหรับผู้ที่จะได้รับการว่าจ้าง</a:t>
            </a:r>
          </a:p>
          <a:p>
            <a:pPr algn="ctr"/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เป็นพนักงานราชการ</a:t>
            </a:r>
            <a:br>
              <a:rPr lang="th-TH" sz="3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th-TH" sz="30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สัญชาติไทย </a:t>
            </a:r>
            <a:br>
              <a:rPr lang="th-TH" sz="30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อายุไม่ต่ำกว่า </a:t>
            </a:r>
            <a:r>
              <a:rPr lang="th-TH" sz="3000" b="1" i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18 ปี 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เป็นต้น </a:t>
            </a:r>
            <a:br>
              <a:rPr lang="th-TH" sz="3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แต่สามารถกำหนด</a:t>
            </a:r>
            <a:br>
              <a:rPr lang="th-TH" sz="3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คุณสมบัติเพิ่มเติมได้</a:t>
            </a:r>
            <a:br>
              <a:rPr lang="th-TH" sz="3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ตามความจำเป็นของงาน/โครงการ </a:t>
            </a:r>
            <a:endParaRPr lang="th-TH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2775898"/>
            <a:ext cx="59584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u="sng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ลักษณะงาน</a:t>
            </a:r>
            <a:br>
              <a:rPr lang="th-TH" sz="4000" b="1" u="sng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และคุณสมบัติเฉพาะ</a:t>
            </a:r>
            <a:br>
              <a:rPr lang="th-TH" sz="3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ของแต่ละกลุ่มงาน</a:t>
            </a:r>
            <a:r>
              <a:rPr lang="th-TH" sz="3000" b="1" i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000" b="1" i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กำหนดทั้งที่ใช้ </a:t>
            </a:r>
            <a:r>
              <a:rPr lang="th-TH" sz="3000" b="1" i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วุฒิการศึกษา </a:t>
            </a:r>
            <a:br>
              <a:rPr lang="th-TH" sz="3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3000" b="1" i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ไม่ใช้วุฒิการศึกษา </a:t>
            </a:r>
            <a:br>
              <a:rPr lang="th-TH" sz="3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แต่ใช้ </a:t>
            </a:r>
            <a:r>
              <a:rPr lang="th-TH" sz="3000" b="1" i="1" spc="-50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ทักษะ ความเชี่ยวชาญ</a:t>
            </a:r>
            <a:r>
              <a:rPr lang="th-TH" sz="3000" b="1" i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3000" b="1" i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ประสบการณ์</a:t>
            </a:r>
            <a:r>
              <a:rPr lang="th-TH" sz="3000" b="1" i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ซึ่งพิสูจน์ได้แทน</a:t>
            </a:r>
            <a:endParaRPr lang="th-TH" sz="3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Picture 14" descr="Fl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3011">
            <a:off x="3469029" y="4125546"/>
            <a:ext cx="550441" cy="550441"/>
          </a:xfrm>
          <a:prstGeom prst="rect">
            <a:avLst/>
          </a:prstGeom>
        </p:spPr>
      </p:pic>
      <p:pic>
        <p:nvPicPr>
          <p:cNvPr id="2051" name="Picture 3" descr="C:\Users\rumpa.k\Desktop\Free Icon\236797-teamwork-and-organization\png\job-se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293" y="1495934"/>
            <a:ext cx="1296144" cy="1296144"/>
          </a:xfrm>
          <a:prstGeom prst="rect">
            <a:avLst/>
          </a:prstGeom>
          <a:noFill/>
        </p:spPr>
      </p:pic>
      <p:pic>
        <p:nvPicPr>
          <p:cNvPr id="2050" name="Picture 2" descr="C:\Users\rumpa.k\Desktop\Free Icon\201622-education\png\t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484784"/>
            <a:ext cx="1296144" cy="1296144"/>
          </a:xfrm>
          <a:prstGeom prst="rect">
            <a:avLst/>
          </a:prstGeom>
          <a:noFill/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C3E961A-545D-98D0-B248-C7D98948F853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D690253-526E-1EE4-E79F-8E4672E8F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68889" b="2685"/>
          <a:stretch/>
        </p:blipFill>
        <p:spPr>
          <a:xfrm flipH="1">
            <a:off x="522519" y="2780928"/>
            <a:ext cx="496684" cy="15097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FA3495-C4C4-0F70-D87B-67A4288F08A5}"/>
              </a:ext>
            </a:extLst>
          </p:cNvPr>
          <p:cNvSpPr/>
          <p:nvPr/>
        </p:nvSpPr>
        <p:spPr>
          <a:xfrm>
            <a:off x="5205566" y="4937977"/>
            <a:ext cx="3158236" cy="1227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DF1C7789-1FCC-8417-D3B7-B125257DFD31}"/>
              </a:ext>
            </a:extLst>
          </p:cNvPr>
          <p:cNvSpPr/>
          <p:nvPr/>
        </p:nvSpPr>
        <p:spPr>
          <a:xfrm>
            <a:off x="1334823" y="4925164"/>
            <a:ext cx="2581557" cy="12401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4CA2DBC8-5570-AB25-18EA-35BD6B5AE766}"/>
              </a:ext>
            </a:extLst>
          </p:cNvPr>
          <p:cNvSpPr/>
          <p:nvPr/>
        </p:nvSpPr>
        <p:spPr>
          <a:xfrm>
            <a:off x="3895774" y="4925164"/>
            <a:ext cx="1036266" cy="1240140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9BE0202-C5B4-E1EA-1603-D31419DFE1C9}"/>
              </a:ext>
            </a:extLst>
          </p:cNvPr>
          <p:cNvSpPr/>
          <p:nvPr/>
        </p:nvSpPr>
        <p:spPr>
          <a:xfrm>
            <a:off x="1313288" y="3052956"/>
            <a:ext cx="2581557" cy="1240140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961768" y="476672"/>
            <a:ext cx="6881754" cy="10919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5536" y="23210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th-TH" sz="2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spc="-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การกำหนดลักษณะงานและคุณสมบัติเฉพาะของกลุ่มงาน</a:t>
            </a:r>
            <a:br>
              <a:rPr lang="th-TH" sz="3200" b="1" spc="-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spc="-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และการจัดทำกรอบอัตรากำลังพนักงานราชการ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228" y="3289238"/>
            <a:ext cx="19737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ประเภททั่วไป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1176" y="5179803"/>
            <a:ext cx="19258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ประเภทพิเศษ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5566" y="2590744"/>
            <a:ext cx="3158237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กลุ่มงานบริการ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กลุ่มงานเทคนิค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กลุ่มงานบริหารทั่วไป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กลุ่มงานวิชาชีพเฉพาะ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กลุ่มงานเชี่ยวชาญเฉพาะ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1866" y="3457781"/>
            <a:ext cx="1011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0410" y="5229787"/>
            <a:ext cx="2536271" cy="523220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กลุ่มงานเชี่ยวชาญพิเศษ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E8EAE-9ACC-4C94-8868-3ACAAAAB29C4}"/>
              </a:ext>
            </a:extLst>
          </p:cNvPr>
          <p:cNvSpPr txBox="1"/>
          <p:nvPr/>
        </p:nvSpPr>
        <p:spPr>
          <a:xfrm>
            <a:off x="1176818" y="1610797"/>
            <a:ext cx="2076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พนักงานราชการ </a:t>
            </a:r>
          </a:p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แบ่งเป็น 2 ประเภท</a:t>
            </a:r>
            <a:endParaRPr 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63936C-DA39-4C93-8DDA-09DC7557F813}"/>
              </a:ext>
            </a:extLst>
          </p:cNvPr>
          <p:cNvSpPr txBox="1"/>
          <p:nvPr/>
        </p:nvSpPr>
        <p:spPr>
          <a:xfrm>
            <a:off x="5488595" y="1568667"/>
            <a:ext cx="2425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พนักงานราชการ </a:t>
            </a:r>
            <a:b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6 กลุ่มงาน</a:t>
            </a:r>
            <a:endParaRPr lang="en-US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5544A77-5A75-0E9D-3C95-2F3DF65F5E15}"/>
              </a:ext>
            </a:extLst>
          </p:cNvPr>
          <p:cNvSpPr/>
          <p:nvPr/>
        </p:nvSpPr>
        <p:spPr>
          <a:xfrm>
            <a:off x="3874239" y="3052956"/>
            <a:ext cx="1036266" cy="1240140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EFB4294-E7CD-800A-36EB-36AE61346C32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Picture 1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ECB6F2C-9D9C-AF85-67A8-2A1E84717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7" y="4868374"/>
            <a:ext cx="909453" cy="14472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68258" y="378168"/>
            <a:ext cx="8640960" cy="2042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15" name="Rounded Rectangle 14"/>
          <p:cNvSpPr/>
          <p:nvPr/>
        </p:nvSpPr>
        <p:spPr>
          <a:xfrm>
            <a:off x="2348410" y="645361"/>
            <a:ext cx="4608512" cy="5879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04664" y="-963488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9297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42651" y="606648"/>
            <a:ext cx="3567002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4400" b="1" spc="-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การกำหนดลักษณะงาน</a:t>
            </a:r>
            <a:endParaRPr lang="th-TH" sz="4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90" y="1541330"/>
            <a:ext cx="841803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คพร. กำหนดให้ส่วนราชการพิจารณากำหนดตำแหน่งพนักงานราชการตามประเภทของลักษณะงานตามกลุ่มงานซึ่ง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มิใช่ งานจ้างเหมาบริการ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ได้  </a:t>
            </a:r>
            <a:b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9085" y="4585418"/>
            <a:ext cx="1247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งานรักษา</a:t>
            </a:r>
            <a:br>
              <a:rPr lang="th-TH" sz="2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ความปลอดภัย</a:t>
            </a:r>
          </a:p>
          <a:p>
            <a:pPr algn="ctr"/>
            <a:r>
              <a:rPr lang="th-TH" sz="2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สถานที่ราชการ</a:t>
            </a:r>
            <a:endParaRPr lang="th-TH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25068" y="466591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งานทำความสะอาด</a:t>
            </a:r>
            <a:br>
              <a:rPr lang="th-TH" sz="2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อาคารที่ทำการ</a:t>
            </a:r>
            <a:endParaRPr lang="th-TH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4409817"/>
            <a:ext cx="2053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งานดูแลรักษาต้นไม้/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สวนไม้ประดับ/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สวนหย่อม/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สนามหญ้าของทางราชการ</a:t>
            </a:r>
            <a:endParaRPr lang="th-TH" sz="2000" dirty="0"/>
          </a:p>
        </p:txBody>
      </p:sp>
      <p:pic>
        <p:nvPicPr>
          <p:cNvPr id="26" name="Picture 25" descr="van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2771" y="3715147"/>
            <a:ext cx="1381677" cy="8659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33191" y="4711815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งานยานพาหนะ</a:t>
            </a:r>
            <a:endParaRPr lang="th-TH" sz="2000" dirty="0"/>
          </a:p>
        </p:txBody>
      </p:sp>
      <p:pic>
        <p:nvPicPr>
          <p:cNvPr id="28" name="Picture 27" descr="tree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9984" y="3278501"/>
            <a:ext cx="1196752" cy="1196752"/>
          </a:xfrm>
          <a:prstGeom prst="rect">
            <a:avLst/>
          </a:prstGeom>
        </p:spPr>
      </p:pic>
      <p:pic>
        <p:nvPicPr>
          <p:cNvPr id="29" name="Picture 28" descr="clean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2651" y="3068960"/>
            <a:ext cx="2384905" cy="1728192"/>
          </a:xfrm>
          <a:prstGeom prst="rect">
            <a:avLst/>
          </a:prstGeom>
        </p:spPr>
      </p:pic>
      <p:pic>
        <p:nvPicPr>
          <p:cNvPr id="30" name="Picture 29" descr="sa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1072" y="3429000"/>
            <a:ext cx="1152128" cy="115212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995936" y="2636912"/>
            <a:ext cx="1224136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3203848" y="2708384"/>
            <a:ext cx="2114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ยกเว้น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endParaRPr lang="th-TH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3D35D01-FA36-0E5D-03F1-FC7024304596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51520" y="4941168"/>
            <a:ext cx="8640960" cy="1656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251520" y="3474469"/>
            <a:ext cx="8640960" cy="1610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251520" y="2011731"/>
            <a:ext cx="8640960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ounded Rectangle 23"/>
          <p:cNvSpPr/>
          <p:nvPr/>
        </p:nvSpPr>
        <p:spPr>
          <a:xfrm>
            <a:off x="769613" y="427470"/>
            <a:ext cx="7272809" cy="947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37221" y="489741"/>
            <a:ext cx="6604693" cy="979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ลักษณะงานคุณสมบัติเฉพาะและตำแหน่งพนักงานราชการ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ตามกลุ่มงาน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98255" y="1412776"/>
            <a:ext cx="1226618" cy="4134746"/>
            <a:chOff x="915749" y="1412776"/>
            <a:chExt cx="1226618" cy="4134746"/>
          </a:xfrm>
        </p:grpSpPr>
        <p:sp>
          <p:nvSpPr>
            <p:cNvPr id="12" name="Rectangle 11"/>
            <p:cNvSpPr/>
            <p:nvPr/>
          </p:nvSpPr>
          <p:spPr>
            <a:xfrm>
              <a:off x="1030911" y="1412776"/>
              <a:ext cx="10070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กลุ่มงาน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63706" y="1988840"/>
              <a:ext cx="7473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บริการ</a:t>
              </a:r>
              <a:endPara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64508" y="3429000"/>
              <a:ext cx="7633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เทคนิค</a:t>
              </a:r>
              <a:endParaRPr lang="th-TH" sz="240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5749" y="5085857"/>
              <a:ext cx="12266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บริหารทั่วไป</a:t>
              </a:r>
              <a:endPara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1675" y="1393612"/>
            <a:ext cx="4758557" cy="4843700"/>
            <a:chOff x="1901675" y="1393612"/>
            <a:chExt cx="4758557" cy="4843700"/>
          </a:xfrm>
        </p:grpSpPr>
        <p:sp>
          <p:nvSpPr>
            <p:cNvPr id="14" name="Rectangle 13"/>
            <p:cNvSpPr/>
            <p:nvPr/>
          </p:nvSpPr>
          <p:spPr>
            <a:xfrm>
              <a:off x="2291834" y="1393612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ลักษณะงาน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7704" y="2204864"/>
              <a:ext cx="3131840" cy="1090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งานปฏิบัติระดับต้น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ไม่ซับซ้อน 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ไม่ใช้ทักษะเฉพาะ</a:t>
              </a:r>
              <a:endParaRPr lang="th-TH" sz="24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1675" y="3871365"/>
              <a:ext cx="2736304" cy="757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 ใช้ความรู้ทางเทคนิค 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 ใช้ทักษะเฉพาะ </a:t>
              </a:r>
              <a:endParaRPr lang="th-TH" sz="2400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7704" y="5479348"/>
              <a:ext cx="4752528" cy="757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ลักษณะเดียวกับ </a:t>
              </a:r>
              <a:r>
                <a:rPr lang="th-TH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ขรก.</a:t>
              </a:r>
              <a:r>
                <a:rPr lang="th-TH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ไม่ใช่ลักษณะเดียวกับ </a:t>
              </a:r>
              <a:r>
                <a:rPr lang="th-TH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ขรก.</a:t>
              </a:r>
              <a:r>
                <a:rPr lang="th-TH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27984" y="1412776"/>
            <a:ext cx="4585965" cy="4841383"/>
            <a:chOff x="4409011" y="1395929"/>
            <a:chExt cx="4585965" cy="4841383"/>
          </a:xfrm>
        </p:grpSpPr>
        <p:sp>
          <p:nvSpPr>
            <p:cNvPr id="13" name="Rectangle 12"/>
            <p:cNvSpPr/>
            <p:nvPr/>
          </p:nvSpPr>
          <p:spPr>
            <a:xfrm>
              <a:off x="4625035" y="1395929"/>
              <a:ext cx="17700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คุณสมบัติเฉพาะ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09011" y="2260025"/>
              <a:ext cx="2664296" cy="757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ม.3/ม.ศ.3/ม.6</a:t>
              </a:r>
            </a:p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 err="1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ปวช.</a:t>
              </a: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2400" b="1" dirty="0" err="1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ปวท.</a:t>
              </a: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2400" b="1" dirty="0" err="1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ปวส.</a:t>
              </a: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22976" y="3907842"/>
              <a:ext cx="4572000" cy="7579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 err="1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ปวช.</a:t>
              </a:r>
              <a:r>
                <a:rPr lang="th-TH" sz="24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2400" b="1" dirty="0" err="1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ปวท.</a:t>
              </a:r>
              <a:r>
                <a:rPr lang="th-TH" sz="24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/</a:t>
              </a:r>
              <a:r>
                <a:rPr lang="th-TH" sz="2400" b="1" dirty="0" err="1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ปวส.</a:t>
              </a:r>
              <a:endParaRPr lang="th-TH" sz="24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 ทักษะไม่ต่ำกว่า 5 ปี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09011" y="5138550"/>
              <a:ext cx="2304256" cy="109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FontTx/>
                <a:buChar char="•"/>
                <a:defRPr/>
              </a:pPr>
              <a:endPara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  <a:p>
              <a:pPr>
                <a:lnSpc>
                  <a:spcPct val="90000"/>
                </a:lnSpc>
                <a:buFont typeface="Wingdings" pitchFamily="2" charset="2"/>
                <a:buChar char="ü"/>
                <a:defRPr/>
              </a:pPr>
              <a:r>
                <a:rPr lang="th-TH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ไม่ต่ำกว่า ป.ตรี</a:t>
              </a:r>
            </a:p>
            <a:p>
              <a:pPr>
                <a:lnSpc>
                  <a:spcPct val="90000"/>
                </a:lnSpc>
                <a:defRPr/>
              </a:pPr>
              <a:endPara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470809" y="1450917"/>
            <a:ext cx="1296144" cy="43169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2" name="Rounded Rectangle 31"/>
          <p:cNvSpPr/>
          <p:nvPr/>
        </p:nvSpPr>
        <p:spPr>
          <a:xfrm>
            <a:off x="2154816" y="1457136"/>
            <a:ext cx="1573283" cy="43169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ounded Rectangle 32"/>
          <p:cNvSpPr/>
          <p:nvPr/>
        </p:nvSpPr>
        <p:spPr>
          <a:xfrm>
            <a:off x="4572000" y="1484784"/>
            <a:ext cx="1909192" cy="43169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99778" y="3429000"/>
            <a:ext cx="8567789" cy="2257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307965" y="5062293"/>
            <a:ext cx="8567789" cy="2257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5421" y="1989153"/>
            <a:ext cx="8567789" cy="2257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49701" y="2421201"/>
            <a:ext cx="969971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 descr="C:\Users\rumpa.k\Desktop\Free Icon\201550-education\png\video-c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85" y="2455068"/>
            <a:ext cx="872133" cy="872133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34138" y="3861048"/>
            <a:ext cx="969971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9" name="Picture 5" descr="C:\Users\rumpa.k\Desktop\Free Icon\234069-web-design-and-development\png\settings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22" y="3916864"/>
            <a:ext cx="830858" cy="830858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629864" y="5517232"/>
            <a:ext cx="969971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C:\Users\rumpa.k\Desktop\Free Icon\201622-education\png\not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122" y="5589240"/>
            <a:ext cx="864096" cy="864096"/>
          </a:xfrm>
          <a:prstGeom prst="rect">
            <a:avLst/>
          </a:prstGeom>
          <a:noFill/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4D4A83B-11D1-495E-B81B-88AA331F7512}"/>
              </a:ext>
            </a:extLst>
          </p:cNvPr>
          <p:cNvSpPr/>
          <p:nvPr/>
        </p:nvSpPr>
        <p:spPr>
          <a:xfrm>
            <a:off x="6619932" y="1988840"/>
            <a:ext cx="2080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ผู้ดูแลผู้รับการสงเคราะห์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พี่เลี้ยงเด็ก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พนักงานช่วยการพยาบาล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ธุรการ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</a:p>
        </p:txBody>
      </p:sp>
      <p:sp>
        <p:nvSpPr>
          <p:cNvPr id="51" name="Rounded Rectangle 32">
            <a:extLst>
              <a:ext uri="{FF2B5EF4-FFF2-40B4-BE49-F238E27FC236}">
                <a16:creationId xmlns:a16="http://schemas.microsoft.com/office/drawing/2014/main" id="{EF098E1D-FB31-4620-9B06-F007F69104D4}"/>
              </a:ext>
            </a:extLst>
          </p:cNvPr>
          <p:cNvSpPr/>
          <p:nvPr/>
        </p:nvSpPr>
        <p:spPr>
          <a:xfrm>
            <a:off x="6758700" y="1465851"/>
            <a:ext cx="1909192" cy="43169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AA5A29-D047-4A30-8DDA-FCB8EE16A0BB}"/>
              </a:ext>
            </a:extLst>
          </p:cNvPr>
          <p:cNvSpPr/>
          <p:nvPr/>
        </p:nvSpPr>
        <p:spPr>
          <a:xfrm>
            <a:off x="6806641" y="1412776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ตัวอย่างตำแหน่ง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68AAB8-9742-4AD5-A169-26D881F02332}"/>
              </a:ext>
            </a:extLst>
          </p:cNvPr>
          <p:cNvSpPr/>
          <p:nvPr/>
        </p:nvSpPr>
        <p:spPr>
          <a:xfrm>
            <a:off x="6644952" y="3426508"/>
            <a:ext cx="2030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นายท้ายเรือกลลำน้ำ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ช่างกษาปณ์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พนักงานขับเครื่องจักร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นาฏศิลปิน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ช่างประณีตศิลป์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E1A4504-D95B-440F-9E16-77E253BB8770}"/>
              </a:ext>
            </a:extLst>
          </p:cNvPr>
          <p:cNvSpPr/>
          <p:nvPr/>
        </p:nvSpPr>
        <p:spPr>
          <a:xfrm>
            <a:off x="6653134" y="5015178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>
              <a:buFontTx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จ.วิเคราะห์นโยบายและแผน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นิติกร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บุคลากร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พนักงานคุมประพฤติ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นักวิชาการเกษตร</a:t>
            </a:r>
          </a:p>
          <a:p>
            <a:pPr marL="195263" indent="-195263">
              <a:buFontTx/>
              <a:buChar char="•"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ฯลฯ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27A2553-49B2-7F2B-C527-B3DEF25EACE5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082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51520" y="4365104"/>
            <a:ext cx="8640960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5" name="Rectangle 24"/>
          <p:cNvSpPr/>
          <p:nvPr/>
        </p:nvSpPr>
        <p:spPr>
          <a:xfrm>
            <a:off x="251520" y="2204864"/>
            <a:ext cx="8640960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51720" y="2333779"/>
            <a:ext cx="2880320" cy="147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วุฒิเฉพาะทางและมีผล</a:t>
            </a:r>
          </a:p>
          <a:p>
            <a:pPr>
              <a:lnSpc>
                <a:spcPct val="90000"/>
              </a:lnSpc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กระทบต่อชีวิตและ</a:t>
            </a:r>
          </a:p>
          <a:p>
            <a:pPr>
              <a:lnSpc>
                <a:spcPct val="90000"/>
              </a:lnSpc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ทรัพย์สิน/วุฒิขาดแคลน/</a:t>
            </a:r>
          </a:p>
          <a:p>
            <a:pPr>
              <a:lnSpc>
                <a:spcPct val="90000"/>
              </a:lnSpc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วุฒิทางวิทยาศาสตร์</a:t>
            </a:r>
          </a:p>
          <a:p>
            <a:pPr>
              <a:lnSpc>
                <a:spcPct val="90000"/>
              </a:lnSpc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และเทคโนโลยี</a:t>
            </a:r>
            <a:endParaRPr lang="th-TH" sz="2000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57942" y="2348880"/>
            <a:ext cx="1903602" cy="9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h-TH" sz="2000" b="1" spc="-100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ไม่ต่ำกว่า ป.ตรี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ป.ตรี + ใบอนุญาต/ </a:t>
            </a:r>
          </a:p>
          <a:p>
            <a:pPr>
              <a:lnSpc>
                <a:spcPct val="90000"/>
              </a:lnSpc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ใบรับรอง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61380" y="4654504"/>
            <a:ext cx="2808484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ใช้ความรู้ประสบการณ์/</a:t>
            </a:r>
          </a:p>
          <a:p>
            <a:pPr marL="269875" indent="-269875">
              <a:lnSpc>
                <a:spcPct val="90000"/>
              </a:lnSpc>
              <a:defRPr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ภูมิปัญญาท้องถิ่น</a:t>
            </a:r>
          </a:p>
          <a:p>
            <a:pPr marL="269875" indent="-269875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งานพัฒนาเชิงระบบ</a:t>
            </a:r>
          </a:p>
          <a:p>
            <a:pPr>
              <a:lnSpc>
                <a:spcPct val="90000"/>
              </a:lnSpc>
              <a:tabLst>
                <a:tab pos="269875" algn="l"/>
              </a:tabLst>
              <a:defRPr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ที่ต้องใช้ความเชี่ยวชาญ</a:t>
            </a:r>
          </a:p>
          <a:p>
            <a:pPr marL="269875" indent="-269875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งานอนุรักษ์</a:t>
            </a:r>
            <a:r>
              <a:rPr lang="th-TH" sz="2000" b="1" dirty="0" err="1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ศิลป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วัฒนธรรม</a:t>
            </a:r>
            <a:b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และภูมิปัญญาของชาติ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80520" y="4653136"/>
            <a:ext cx="24021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  <a:tabLst>
                <a:tab pos="269875" algn="l"/>
              </a:tabLst>
              <a:defRPr/>
            </a:pPr>
            <a:r>
              <a:rPr lang="th-TH" sz="2000" b="1" spc="-10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2000" b="1" spc="-5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ป.ตรี/โท/เอก+ประสบการณ์</a:t>
            </a:r>
          </a:p>
          <a:p>
            <a:pPr>
              <a:lnSpc>
                <a:spcPct val="90000"/>
              </a:lnSpc>
              <a:tabLst>
                <a:tab pos="269875" algn="l"/>
              </a:tabLst>
              <a:defRPr/>
            </a:pPr>
            <a:r>
              <a:rPr lang="th-TH" sz="2000" b="1" spc="-5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	10/8/6 ปี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  <a:tabLst>
                <a:tab pos="269875" algn="l"/>
              </a:tabLst>
              <a:defRPr/>
            </a:pPr>
            <a:r>
              <a:rPr lang="th-TH" sz="2000" b="1" spc="-14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ประสบการณ์ไม่ต่ำกว่า  </a:t>
            </a:r>
          </a:p>
          <a:p>
            <a:pPr>
              <a:lnSpc>
                <a:spcPct val="90000"/>
              </a:lnSpc>
              <a:tabLst>
                <a:tab pos="269875" algn="l"/>
              </a:tabLst>
              <a:defRPr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10  ปี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1290" y="1496073"/>
            <a:ext cx="1296144" cy="48318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27" name="Group 26"/>
          <p:cNvGrpSpPr/>
          <p:nvPr/>
        </p:nvGrpSpPr>
        <p:grpSpPr>
          <a:xfrm>
            <a:off x="538200" y="1496073"/>
            <a:ext cx="1566875" cy="3478055"/>
            <a:chOff x="735616" y="1500659"/>
            <a:chExt cx="1566875" cy="3478055"/>
          </a:xfrm>
        </p:grpSpPr>
        <p:sp>
          <p:nvSpPr>
            <p:cNvPr id="11" name="Rectangle 10"/>
            <p:cNvSpPr/>
            <p:nvPr/>
          </p:nvSpPr>
          <p:spPr>
            <a:xfrm>
              <a:off x="735616" y="227804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  <a:r>
                <a:rPr lang="th-TH" sz="2400" b="1" dirty="0">
                  <a:solidFill>
                    <a:schemeClr val="accent6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วิชาชีพเฉพาะ</a:t>
              </a:r>
              <a:endParaRPr lang="th-TH" sz="2400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7639" y="4517049"/>
              <a:ext cx="15648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accent5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เชี่ยวชาญเฉพาะ</a:t>
              </a:r>
              <a:endParaRPr lang="th-TH" sz="240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0801" y="1500659"/>
              <a:ext cx="10070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กลุ่มงาน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620988" y="1509925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ลักษณะงาน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53946" y="1494272"/>
            <a:ext cx="1728192" cy="48318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3" name="Rectangle 22"/>
          <p:cNvSpPr/>
          <p:nvPr/>
        </p:nvSpPr>
        <p:spPr>
          <a:xfrm>
            <a:off x="4677382" y="1494272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คุณสมบัติเฉพาะ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48650" y="1510223"/>
            <a:ext cx="1809016" cy="48318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02113" y="2148419"/>
            <a:ext cx="8567789" cy="2257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2113" y="4403245"/>
            <a:ext cx="8567789" cy="2257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7423" y="2731498"/>
            <a:ext cx="1330011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pic>
        <p:nvPicPr>
          <p:cNvPr id="2050" name="Picture 2" descr="C:\Users\rumpa.k\Desktop\Free Icon\122443-color-professions-avatars\png\engine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2" y="2797472"/>
            <a:ext cx="1423616" cy="1423616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619282" y="5028739"/>
            <a:ext cx="1330011" cy="1424597"/>
            <a:chOff x="755576" y="4956731"/>
            <a:chExt cx="1330011" cy="1424597"/>
          </a:xfrm>
        </p:grpSpPr>
        <p:sp>
          <p:nvSpPr>
            <p:cNvPr id="34" name="Rectangle 33"/>
            <p:cNvSpPr/>
            <p:nvPr/>
          </p:nvSpPr>
          <p:spPr>
            <a:xfrm>
              <a:off x="755576" y="4956731"/>
              <a:ext cx="1330011" cy="1424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pic>
          <p:nvPicPr>
            <p:cNvPr id="2052" name="Picture 4" descr="C:\Users\rumpa.k\Desktop\Free Icon\201550-education\png\brainstor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006" y="5047043"/>
              <a:ext cx="1224136" cy="1224136"/>
            </a:xfrm>
            <a:prstGeom prst="rect">
              <a:avLst/>
            </a:prstGeom>
            <a:noFill/>
          </p:spPr>
        </p:pic>
      </p:grp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1B9BB585-72C2-450A-A30F-59601761164D}"/>
              </a:ext>
            </a:extLst>
          </p:cNvPr>
          <p:cNvSpPr/>
          <p:nvPr/>
        </p:nvSpPr>
        <p:spPr>
          <a:xfrm>
            <a:off x="539551" y="464797"/>
            <a:ext cx="7669393" cy="947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5EB384-33EB-467A-9A1E-A4BA748EAD0D}"/>
              </a:ext>
            </a:extLst>
          </p:cNvPr>
          <p:cNvSpPr/>
          <p:nvPr/>
        </p:nvSpPr>
        <p:spPr>
          <a:xfrm>
            <a:off x="935055" y="444649"/>
            <a:ext cx="6604693" cy="991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ลักษณะงานคุณสมบัติเฉพาะและตำแหน่งพนักงานราชการ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ตามกลุ่มงาน </a:t>
            </a:r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8" name="Rounded Rectangle 32">
            <a:extLst>
              <a:ext uri="{FF2B5EF4-FFF2-40B4-BE49-F238E27FC236}">
                <a16:creationId xmlns:a16="http://schemas.microsoft.com/office/drawing/2014/main" id="{787FF49B-0F67-424F-8E1E-A6F82B1377A6}"/>
              </a:ext>
            </a:extLst>
          </p:cNvPr>
          <p:cNvSpPr/>
          <p:nvPr/>
        </p:nvSpPr>
        <p:spPr>
          <a:xfrm>
            <a:off x="6768419" y="1510093"/>
            <a:ext cx="1909192" cy="43169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932522-09D4-479A-8BD3-E613FB959CB6}"/>
              </a:ext>
            </a:extLst>
          </p:cNvPr>
          <p:cNvSpPr/>
          <p:nvPr/>
        </p:nvSpPr>
        <p:spPr>
          <a:xfrm>
            <a:off x="6806637" y="1465217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ตัวอย่างตำแหน่ง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80738F-3B41-4F10-8D2C-5439A1B160E8}"/>
              </a:ext>
            </a:extLst>
          </p:cNvPr>
          <p:cNvSpPr/>
          <p:nvPr/>
        </p:nvSpPr>
        <p:spPr>
          <a:xfrm>
            <a:off x="6757041" y="2159708"/>
            <a:ext cx="2081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แพทย์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สถาปนิก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วิศวกร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นักวิชาการคอมพิวเตอร์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พยาบาลวิชาชีพ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นักกีฏวิทยารังสี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483396-6142-40FA-96C2-498D3243385D}"/>
              </a:ext>
            </a:extLst>
          </p:cNvPr>
          <p:cNvSpPr/>
          <p:nvPr/>
        </p:nvSpPr>
        <p:spPr>
          <a:xfrm>
            <a:off x="6806641" y="4576541"/>
            <a:ext cx="20315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นักวิจัย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ผู้เชี่ยวชาญด้านต่าง ๆ </a:t>
            </a:r>
            <a:b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ด้านกฎหมาย</a:t>
            </a:r>
            <a:b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ด้านศิลปะแขนงต่าง ๆ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ฯลฯ 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0D6A7E8-7F6D-8609-5102-6B9161A296F0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4523" y="2437437"/>
            <a:ext cx="8640960" cy="41764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54063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41288" y="2701879"/>
            <a:ext cx="2825253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tabLst>
                <a:tab pos="269875" algn="l"/>
              </a:tabLst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ใช้ความรู้ ประสบการณ์ </a:t>
            </a:r>
            <a:b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ความเชี่ยวชาญสูงมาก</a:t>
            </a:r>
            <a:b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เป็นพิเศษ</a:t>
            </a:r>
          </a:p>
          <a:p>
            <a:pPr>
              <a:buFont typeface="Wingdings" pitchFamily="2" charset="2"/>
              <a:buChar char="ü"/>
              <a:tabLst>
                <a:tab pos="269875" algn="l"/>
              </a:tabLst>
              <a:defRPr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	โครงการสำคัญเร่งด่วน</a:t>
            </a:r>
          </a:p>
          <a:p>
            <a:pPr>
              <a:tabLst>
                <a:tab pos="269875" algn="l"/>
              </a:tabLst>
              <a:defRPr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	มีเป้าหมายชัดเจน </a:t>
            </a:r>
            <a:b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	และระยะเวลาสิ้นสุดแน่นอน</a:t>
            </a:r>
          </a:p>
          <a:p>
            <a:pPr>
              <a:buFont typeface="Wingdings" pitchFamily="2" charset="2"/>
              <a:buChar char="ü"/>
              <a:tabLst>
                <a:tab pos="269875" algn="l"/>
              </a:tabLst>
              <a:defRPr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	ยากที่จะสรรหาได้ใน	ตลาดแรงงาน/ต้องแข่งขันกับ	ภาคเอกชน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ü"/>
              <a:tabLst>
                <a:tab pos="269875" algn="l"/>
              </a:tabLst>
              <a:defRPr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	ปฏิบัติงานในลักษณะที่ปรึกษา/  </a:t>
            </a:r>
            <a:b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ผู้ทรงคุณวุฒิ</a:t>
            </a:r>
          </a:p>
          <a:p>
            <a:pPr>
              <a:lnSpc>
                <a:spcPct val="90000"/>
              </a:lnSpc>
              <a:defRPr/>
            </a:pPr>
            <a:endParaRPr lang="th-TH" sz="2000" b="1" dirty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  <a:defRPr/>
            </a:pP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3969" y="2699336"/>
            <a:ext cx="2247074" cy="383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ส่วนราชการ    </a:t>
            </a:r>
          </a:p>
          <a:p>
            <a:pPr>
              <a:defRPr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กำหนดตามระดับ</a:t>
            </a:r>
          </a:p>
          <a:p>
            <a:pPr>
              <a:defRPr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ความเชี่ยวชาญ</a:t>
            </a:r>
          </a:p>
          <a:p>
            <a:pPr marL="342900" indent="-730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ระดับสากล</a:t>
            </a:r>
          </a:p>
          <a:p>
            <a:pPr marL="269875">
              <a:defRPr/>
            </a:pP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err="1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ปส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ก. ไม่น้อยกว่า 10 ปี</a:t>
            </a:r>
          </a:p>
          <a:p>
            <a:pPr marL="269875">
              <a:defRPr/>
            </a:pP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ผลงานระดับสากล </a:t>
            </a:r>
            <a:b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อย่างน้อย 5 ชิ้น   	</a:t>
            </a:r>
          </a:p>
          <a:p>
            <a:pPr marL="342900" indent="-73025">
              <a:buFont typeface="Arial" panose="020B0604020202020204" pitchFamily="34" charset="0"/>
              <a:buChar char="•"/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ระดับประเทศ</a:t>
            </a:r>
          </a:p>
          <a:p>
            <a:pPr marL="269875"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000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ปส</a:t>
            </a: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ก. ไม่น้อยกว่า 5 ปี</a:t>
            </a:r>
          </a:p>
          <a:p>
            <a:pPr marL="269875"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ผลงานระดับประเทศ</a:t>
            </a:r>
          </a:p>
          <a:p>
            <a:pPr marL="269875">
              <a:defRPr/>
            </a:pPr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อย่างน้อย 3 ชิ้น</a:t>
            </a:r>
          </a:p>
          <a:p>
            <a:pPr>
              <a:lnSpc>
                <a:spcPct val="90000"/>
              </a:lnSpc>
              <a:defRPr/>
            </a:pP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12616" y="1562714"/>
            <a:ext cx="1975489" cy="5760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2" name="Group 21"/>
          <p:cNvGrpSpPr/>
          <p:nvPr/>
        </p:nvGrpSpPr>
        <p:grpSpPr>
          <a:xfrm>
            <a:off x="541667" y="1553196"/>
            <a:ext cx="5756174" cy="599963"/>
            <a:chOff x="660990" y="1352057"/>
            <a:chExt cx="5756174" cy="599963"/>
          </a:xfrm>
        </p:grpSpPr>
        <p:sp>
          <p:nvSpPr>
            <p:cNvPr id="16" name="Rectangle 15"/>
            <p:cNvSpPr/>
            <p:nvPr/>
          </p:nvSpPr>
          <p:spPr>
            <a:xfrm>
              <a:off x="782890" y="1383789"/>
              <a:ext cx="10070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กลุ่มงาน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0990" y="1352057"/>
              <a:ext cx="1296144" cy="5760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8035" y="1375956"/>
              <a:ext cx="1728192" cy="5760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59033" y="1410211"/>
              <a:ext cx="13516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ลักษณะงาน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7128" y="1408383"/>
              <a:ext cx="17700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คุณสมบัติเฉพาะ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2837" y="2441343"/>
            <a:ext cx="1497526" cy="1932436"/>
            <a:chOff x="344244" y="3276576"/>
            <a:chExt cx="1894384" cy="2383840"/>
          </a:xfrm>
        </p:grpSpPr>
        <p:sp>
          <p:nvSpPr>
            <p:cNvPr id="11" name="Rectangle 10"/>
            <p:cNvSpPr/>
            <p:nvPr/>
          </p:nvSpPr>
          <p:spPr>
            <a:xfrm>
              <a:off x="344244" y="3276576"/>
              <a:ext cx="1894384" cy="5695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chemeClr val="bg2">
                      <a:lumMod val="2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เชี่ยวชาญพิเศษ</a:t>
              </a:r>
              <a:endParaRPr lang="th-TH" sz="2400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8652" y="4004232"/>
              <a:ext cx="1512168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pic>
          <p:nvPicPr>
            <p:cNvPr id="25" name="Picture 7" descr="C:\Users\rumpa.k\Desktop\Free Icon\122443-color-professions-avatars\png\judg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793" y="4087529"/>
              <a:ext cx="1440160" cy="1440160"/>
            </a:xfrm>
            <a:prstGeom prst="rect">
              <a:avLst/>
            </a:prstGeom>
            <a:noFill/>
          </p:spPr>
        </p:pic>
      </p:grpSp>
      <p:cxnSp>
        <p:nvCxnSpPr>
          <p:cNvPr id="28" name="Straight Connector 27"/>
          <p:cNvCxnSpPr/>
          <p:nvPr/>
        </p:nvCxnSpPr>
        <p:spPr>
          <a:xfrm>
            <a:off x="334523" y="2330161"/>
            <a:ext cx="8567789" cy="2257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26AF1006-37C6-458C-BAA8-A04CC0F773F1}"/>
              </a:ext>
            </a:extLst>
          </p:cNvPr>
          <p:cNvSpPr/>
          <p:nvPr/>
        </p:nvSpPr>
        <p:spPr>
          <a:xfrm>
            <a:off x="539551" y="464797"/>
            <a:ext cx="7669393" cy="947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98EB00-92A9-43C0-993A-B4F43768BE53}"/>
              </a:ext>
            </a:extLst>
          </p:cNvPr>
          <p:cNvSpPr/>
          <p:nvPr/>
        </p:nvSpPr>
        <p:spPr>
          <a:xfrm>
            <a:off x="935055" y="444649"/>
            <a:ext cx="6604693" cy="991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ลักษณะงานคุณสมบัติเฉพาะและตำแหน่งพนักงานราชการ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ตามกลุ่มงาน </a:t>
            </a:r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CA78D8A5-6CA1-4E37-9F3E-414B12FF22B0}"/>
              </a:ext>
            </a:extLst>
          </p:cNvPr>
          <p:cNvSpPr/>
          <p:nvPr/>
        </p:nvSpPr>
        <p:spPr>
          <a:xfrm>
            <a:off x="6726937" y="1551563"/>
            <a:ext cx="1909192" cy="57606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CAAC85-7F4C-4F84-95D7-C5517D8FEAEB}"/>
              </a:ext>
            </a:extLst>
          </p:cNvPr>
          <p:cNvSpPr/>
          <p:nvPr/>
        </p:nvSpPr>
        <p:spPr>
          <a:xfrm>
            <a:off x="6782932" y="1579213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ตัวอย่างตำแหน่ง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68EA5E-6FFE-44CF-A567-3CCEBC3B5A2A}"/>
              </a:ext>
            </a:extLst>
          </p:cNvPr>
          <p:cNvSpPr/>
          <p:nvPr/>
        </p:nvSpPr>
        <p:spPr>
          <a:xfrm>
            <a:off x="6772387" y="2663087"/>
            <a:ext cx="2097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ผู้เชี่ยวชาญพิเศษ</a:t>
            </a:r>
            <a:b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ด้านการเตือนภัย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นายแพทย์ผู้ทรงคุณวุฒิ</a:t>
            </a:r>
            <a:b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ด้านจิตเวช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ผู้เชี่ยวชาญพิเศษ</a:t>
            </a:r>
            <a:b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ด้านมัณฑนศิลป์</a:t>
            </a:r>
          </a:p>
          <a:p>
            <a:pPr marL="195263" indent="-195263">
              <a:buFontTx/>
              <a:buChar char="•"/>
            </a:pPr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ที่ปรึกษาด้านกฎหมายระหว่างประเทศ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668ECCC-1A5C-A853-C8F9-7737D92D6009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51520" y="1268760"/>
            <a:ext cx="864096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ounded Rectangle 32"/>
          <p:cNvSpPr/>
          <p:nvPr/>
        </p:nvSpPr>
        <p:spPr>
          <a:xfrm>
            <a:off x="1403648" y="548680"/>
            <a:ext cx="6480720" cy="6480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251520" y="4797152"/>
            <a:ext cx="8640960" cy="1728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274098" y="2060848"/>
            <a:ext cx="8568952" cy="1706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03648" y="572163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การกำหนดคุณสมบัติเฉพาะเกี่ยวกับอายุขั้นสูง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57978" y="1340768"/>
            <a:ext cx="2121934" cy="646331"/>
            <a:chOff x="1563227" y="1340768"/>
            <a:chExt cx="2121934" cy="646331"/>
          </a:xfrm>
        </p:grpSpPr>
        <p:sp>
          <p:nvSpPr>
            <p:cNvPr id="13" name="Rectangle 12"/>
            <p:cNvSpPr/>
            <p:nvPr/>
          </p:nvSpPr>
          <p:spPr>
            <a:xfrm>
              <a:off x="1563227" y="1340768"/>
              <a:ext cx="21219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ลักษณะงาน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63688" y="1356331"/>
              <a:ext cx="1728192" cy="57606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1520" y="2204864"/>
            <a:ext cx="4932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งานที่ต้องใช้ความพร้อม</a:t>
            </a:r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ทางสมรรถภาพร่างกาย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(ตรากตรำ เสี่ยงอันตราย มีผลเสียต่อสุขภาพ)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70346" y="1340768"/>
            <a:ext cx="2121934" cy="646331"/>
            <a:chOff x="1563227" y="1403228"/>
            <a:chExt cx="2121934" cy="646331"/>
          </a:xfrm>
        </p:grpSpPr>
        <p:sp>
          <p:nvSpPr>
            <p:cNvPr id="18" name="Rectangle 17"/>
            <p:cNvSpPr/>
            <p:nvPr/>
          </p:nvSpPr>
          <p:spPr>
            <a:xfrm>
              <a:off x="1563227" y="1403228"/>
              <a:ext cx="21219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เดิม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45000" y="1412776"/>
              <a:ext cx="792089" cy="56050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4329" y="1329479"/>
            <a:ext cx="864096" cy="648072"/>
            <a:chOff x="1896628" y="1340768"/>
            <a:chExt cx="1595252" cy="646331"/>
          </a:xfrm>
        </p:grpSpPr>
        <p:sp>
          <p:nvSpPr>
            <p:cNvPr id="21" name="Rectangle 20"/>
            <p:cNvSpPr/>
            <p:nvPr/>
          </p:nvSpPr>
          <p:spPr>
            <a:xfrm>
              <a:off x="1956969" y="1340768"/>
              <a:ext cx="1368152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ใหม่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896628" y="1356331"/>
              <a:ext cx="1595252" cy="57606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253608" y="2577098"/>
            <a:ext cx="1640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ไม่เกิน 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endParaRPr lang="th-TH" sz="32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3702" y="2577098"/>
            <a:ext cx="1640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ไม่เกิน 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50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endParaRPr lang="th-TH" sz="32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1720" y="4052961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งานทั่วไป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12160" y="4018234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3359" y="3924508"/>
            <a:ext cx="1617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ไม่เกิน </a:t>
            </a:r>
            <a:r>
              <a:rPr lang="en-US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536" y="49514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งานที่ใช้ความรู้ </a:t>
            </a:r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ความเชี่ยวชาญและประสบการณ์</a:t>
            </a:r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และขาดแคลน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08104" y="5347269"/>
            <a:ext cx="1342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เกิน 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endParaRPr lang="th-TH" sz="32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62968" y="5358558"/>
            <a:ext cx="1342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เกิน 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en-US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endParaRPr lang="th-TH" sz="32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055704" y="1280952"/>
            <a:ext cx="0" cy="518457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74912" y="1279808"/>
            <a:ext cx="0" cy="518457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3394C95-8F93-36D3-FDF3-08E8871DF1EE}"/>
              </a:ext>
            </a:extLst>
          </p:cNvPr>
          <p:cNvSpPr txBox="1">
            <a:spLocks/>
          </p:cNvSpPr>
          <p:nvPr/>
        </p:nvSpPr>
        <p:spPr>
          <a:xfrm>
            <a:off x="6727023" y="6241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96496" y="628741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หลักเกณฑ์ วิธีการและเงื่อนไข</a:t>
            </a:r>
            <a:r>
              <a:rPr lang="th-TH" sz="4400" b="1" kern="0" dirty="0">
                <a:solidFill>
                  <a:srgbClr val="FF33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การสรรหา</a:t>
            </a:r>
            <a:br>
              <a:rPr lang="th-TH" sz="4000" b="1" kern="0" dirty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4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</a:t>
            </a:r>
            <a:r>
              <a:rPr lang="th-TH" sz="4400" b="1" kern="0" dirty="0">
                <a:solidFill>
                  <a:srgbClr val="FF33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การเลือกสรร</a:t>
            </a:r>
            <a:r>
              <a:rPr lang="th-TH" sz="4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พนักงานราชการ </a:t>
            </a:r>
            <a:br>
              <a:rPr lang="th-TH" sz="4000" b="1" kern="0" dirty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4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และแบบสัญญาจ้างของพนักงานราชการ</a:t>
            </a:r>
            <a:endParaRPr lang="en-US" sz="4800" b="1" kern="0" dirty="0">
              <a:solidFill>
                <a:srgbClr val="0070C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2D152FFF-5C52-4294-B9D4-7432FE840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50" y="2889271"/>
            <a:ext cx="6516310" cy="266215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06AA20-E84E-4C6B-ADE5-81F9DFD02E68}"/>
              </a:ext>
            </a:extLst>
          </p:cNvPr>
          <p:cNvSpPr/>
          <p:nvPr/>
        </p:nvSpPr>
        <p:spPr>
          <a:xfrm>
            <a:off x="150354" y="5670757"/>
            <a:ext cx="8598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ตามประกาศ คพร. เรื่อง หลักเกณฑ์ วิธีการและเงื่อนไข</a:t>
            </a:r>
            <a:r>
              <a:rPr lang="th-TH" sz="2400" b="1" kern="0" dirty="0">
                <a:solidFill>
                  <a:srgbClr val="FF33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การสรรหา</a:t>
            </a:r>
            <a:r>
              <a:rPr lang="th-TH" sz="2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</a:t>
            </a:r>
            <a:r>
              <a:rPr lang="th-TH" sz="2400" b="1" kern="0" dirty="0">
                <a:solidFill>
                  <a:srgbClr val="FF33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การเลือกสรร</a:t>
            </a:r>
            <a:r>
              <a:rPr lang="th-TH" sz="2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พนักงานราชการ </a:t>
            </a:r>
            <a:br>
              <a:rPr lang="th-TH" sz="2000" b="1" kern="0" dirty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และแบบสัญญาจ้างของพนักงานราชการ พ.ศ. 2552</a:t>
            </a:r>
            <a:endParaRPr lang="en-US" b="1" kern="0" dirty="0">
              <a:solidFill>
                <a:srgbClr val="0070C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กระจาย 2 30"/>
          <p:cNvSpPr/>
          <p:nvPr/>
        </p:nvSpPr>
        <p:spPr>
          <a:xfrm>
            <a:off x="2506373" y="839937"/>
            <a:ext cx="4032448" cy="2016224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รูปห้าเหลี่ยม 28"/>
          <p:cNvSpPr/>
          <p:nvPr/>
        </p:nvSpPr>
        <p:spPr>
          <a:xfrm>
            <a:off x="2721308" y="2935660"/>
            <a:ext cx="2363581" cy="954252"/>
          </a:xfrm>
          <a:prstGeom prst="homePlate">
            <a:avLst/>
          </a:prstGeom>
          <a:solidFill>
            <a:srgbClr val="CC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3478031" cy="2304257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-1484611" y="-1008113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4656" y="344801"/>
            <a:ext cx="5195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ของระบบพนักงานราชการ 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9264" y="2878945"/>
            <a:ext cx="29159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ภารกิจเกี่ยวกับ</a:t>
            </a:r>
            <a:b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การกำหนดตำแหน่ง</a:t>
            </a:r>
            <a:b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ลูกจ้างประจำ</a:t>
            </a:r>
            <a:endParaRPr lang="th-TH" sz="2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19369" y="2293404"/>
            <a:ext cx="165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สำนักงาน ก.พ.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5851" y="224179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สำนักงบประมาณ</a:t>
            </a:r>
          </a:p>
        </p:txBody>
      </p:sp>
      <p:sp>
        <p:nvSpPr>
          <p:cNvPr id="39" name="Slide Number Placeholder 1"/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0A421C-9214-4FF4-A8C9-E119E3B61AA9}"/>
              </a:ext>
            </a:extLst>
          </p:cNvPr>
          <p:cNvSpPr/>
          <p:nvPr/>
        </p:nvSpPr>
        <p:spPr>
          <a:xfrm>
            <a:off x="395537" y="2724741"/>
            <a:ext cx="2141343" cy="923330"/>
          </a:xfrm>
          <a:prstGeom prst="rect">
            <a:avLst/>
          </a:prstGeom>
          <a:ln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วางระบบ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ลูกจ้างสัญญาจ้าง </a:t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1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ทดแทน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ลูกจ้างประจำ</a:t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1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ระบบลูกจ้างสัญญาจ้าง”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46E3DE-8468-4B4B-B610-E4371DC1F45D}"/>
              </a:ext>
            </a:extLst>
          </p:cNvPr>
          <p:cNvSpPr txBox="1"/>
          <p:nvPr/>
        </p:nvSpPr>
        <p:spPr>
          <a:xfrm>
            <a:off x="6300192" y="2765827"/>
            <a:ext cx="2358128" cy="1803111"/>
          </a:xfrm>
          <a:prstGeom prst="rect">
            <a:avLst/>
          </a:prstGeom>
          <a:noFill/>
          <a:ln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พัฒนาระบบการจ้างงานระบบใหม่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itchFamily="34" charset="-34"/>
              </a:rPr>
              <a:t>เปลี่ยนชื่อ “ลูกจ้างสัญญาจ้าง” </a:t>
            </a:r>
            <a:b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เป็น </a:t>
            </a:r>
            <a:r>
              <a:rPr lang="th-TH" sz="1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itchFamily="34" charset="-34"/>
              </a:rPr>
              <a:t>“พนักงานราชการ”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itchFamily="34" charset="-34"/>
              </a:rPr>
              <a:t>วางระบบบริหารงานบุคคล</a:t>
            </a:r>
            <a:b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itchFamily="34" charset="-34"/>
              </a:rPr>
            </a:br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itchFamily="34" charset="-34"/>
              </a:rPr>
              <a:t>ของพนักงานราชการ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itchFamily="34" charset="-34"/>
              </a:rPr>
              <a:t>คณะกรรมการบริหารพนักงานราชการ (</a:t>
            </a:r>
            <a:r>
              <a:rPr lang="th-TH" sz="1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itchFamily="34" charset="-34"/>
              </a:rPr>
              <a:t>คพร</a:t>
            </a:r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itchFamily="34" charset="-34"/>
              </a:rPr>
              <a:t>.)</a:t>
            </a:r>
            <a:endParaRPr lang="en-US" sz="1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64B34-A59C-4E9C-920A-6A055D5DBE7A}"/>
              </a:ext>
            </a:extLst>
          </p:cNvPr>
          <p:cNvCxnSpPr>
            <a:cxnSpLocks/>
          </p:cNvCxnSpPr>
          <p:nvPr/>
        </p:nvCxnSpPr>
        <p:spPr>
          <a:xfrm>
            <a:off x="649934" y="1005132"/>
            <a:ext cx="4354114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F6BFEA-B623-4492-BF80-6354B724DB30}"/>
              </a:ext>
            </a:extLst>
          </p:cNvPr>
          <p:cNvSpPr txBox="1"/>
          <p:nvPr/>
        </p:nvSpPr>
        <p:spPr>
          <a:xfrm>
            <a:off x="3328567" y="1589413"/>
            <a:ext cx="222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การปฏิรูประบบราชการ </a:t>
            </a:r>
            <a:b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2545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0" y="1268760"/>
            <a:ext cx="975788" cy="975788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2862704" y="4793671"/>
            <a:ext cx="3203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- การกำหนดลักษณะงานและกรอบอัตรากำลัง</a:t>
            </a:r>
          </a:p>
          <a:p>
            <a:r>
              <a:rPr lang="th-TH" sz="16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- การกำหนดค่าตอบแทนและสิทธิประโยชน์</a:t>
            </a:r>
          </a:p>
          <a:p>
            <a:r>
              <a:rPr lang="th-TH" sz="1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- การสรรหาและเลือกสรร</a:t>
            </a:r>
          </a:p>
          <a:p>
            <a:r>
              <a:rPr lang="th-TH" sz="1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 การประเมินผลการปฏิบัติงาน</a:t>
            </a:r>
          </a:p>
          <a:p>
            <a:r>
              <a:rPr lang="th-TH" sz="1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การดำเนินการทางวินัย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96" y="4705522"/>
            <a:ext cx="2053141" cy="167580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7" y="5355451"/>
            <a:ext cx="1846868" cy="1151041"/>
          </a:xfrm>
          <a:prstGeom prst="rect">
            <a:avLst/>
          </a:prstGeom>
        </p:spPr>
      </p:pic>
      <p:sp>
        <p:nvSpPr>
          <p:cNvPr id="25" name="สี่เหลี่ยมผืนผ้า 24"/>
          <p:cNvSpPr/>
          <p:nvPr/>
        </p:nvSpPr>
        <p:spPr>
          <a:xfrm>
            <a:off x="3078728" y="4399661"/>
            <a:ext cx="2603182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ระบบบริหารงานบุคคลของพนักงานราชการ</a:t>
            </a:r>
          </a:p>
        </p:txBody>
      </p:sp>
      <p:pic>
        <p:nvPicPr>
          <p:cNvPr id="27" name="Picture 38" descr="001-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1005132"/>
            <a:ext cx="2241683" cy="1339993"/>
          </a:xfrm>
          <a:prstGeom prst="rect">
            <a:avLst/>
          </a:prstGeom>
        </p:spPr>
      </p:pic>
      <p:sp>
        <p:nvSpPr>
          <p:cNvPr id="15" name="เครื่องหมายบั้ง 14"/>
          <p:cNvSpPr/>
          <p:nvPr/>
        </p:nvSpPr>
        <p:spPr>
          <a:xfrm>
            <a:off x="4823616" y="2945245"/>
            <a:ext cx="779066" cy="925912"/>
          </a:xfrm>
          <a:prstGeom prst="chevron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2" name="เครื่องหมายบั้ง 31"/>
          <p:cNvSpPr/>
          <p:nvPr/>
        </p:nvSpPr>
        <p:spPr>
          <a:xfrm>
            <a:off x="5360585" y="2924944"/>
            <a:ext cx="779066" cy="925912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520" y="3068959"/>
            <a:ext cx="8640960" cy="3451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0" name="Rectangle 19"/>
          <p:cNvSpPr/>
          <p:nvPr/>
        </p:nvSpPr>
        <p:spPr>
          <a:xfrm>
            <a:off x="251520" y="332656"/>
            <a:ext cx="8640960" cy="2787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43608" y="6008836"/>
            <a:ext cx="25922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(จำนวนไม่น้อยกว่า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คน)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3645024"/>
            <a:ext cx="5067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i="1" u="sng" dirty="0">
                <a:latin typeface="TH SarabunPSK" pitchFamily="34" charset="-34"/>
                <a:cs typeface="TH SarabunPSK" pitchFamily="34" charset="-34"/>
              </a:rPr>
              <a:t>หัวหน้าส่วนราชการ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หรือผู้ได้รับมอบหมาย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5066499"/>
            <a:ext cx="4479230" cy="12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i="1" u="sng" dirty="0">
                <a:latin typeface="TH SarabunPSK" pitchFamily="34" charset="-34"/>
                <a:cs typeface="TH SarabunPSK" pitchFamily="34" charset="-34"/>
              </a:rPr>
              <a:t>ผู้ทรงคุณวุฒิ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ผู้มีประสบการณ์ที่เกี่ยวข้องกับ  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ตำแหน่งนั้น ทั้งจากภายใน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ภายนอกส่วนราชการ 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528" y="4035583"/>
            <a:ext cx="5067300" cy="1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i="1" u="sng" dirty="0">
                <a:latin typeface="TH SarabunPSK" pitchFamily="34" charset="-34"/>
                <a:cs typeface="TH SarabunPSK" pitchFamily="34" charset="-34"/>
              </a:rPr>
              <a:t>ผู้แทน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ที่รับผิดชอบงาน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โครงการที่มีตำแหน่ง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ที่จะสรรหาและเลือกสรร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3528" y="4772836"/>
            <a:ext cx="4622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i="1" u="sng" dirty="0">
                <a:latin typeface="TH SarabunPSK" pitchFamily="34" charset="-34"/>
                <a:cs typeface="TH SarabunPSK" pitchFamily="34" charset="-34"/>
              </a:rPr>
              <a:t>นักทรัพยากรบุคคล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ผู้ปฏิบัติงานด้าน</a:t>
            </a:r>
            <a:r>
              <a:rPr lang="th-TH" sz="2400" b="1" i="1" u="sng" dirty="0">
                <a:latin typeface="TH SarabunPSK" pitchFamily="34" charset="-34"/>
                <a:cs typeface="TH SarabunPSK" pitchFamily="34" charset="-34"/>
              </a:rPr>
              <a:t>การเจ้าหน้าที่</a:t>
            </a:r>
            <a:endParaRPr lang="en-US" sz="2400" b="1" i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7632" y="861096"/>
            <a:ext cx="82089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การสรรหา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และเลือกสรรบุคคลเพื่อเป็นพนักงานราชการ</a:t>
            </a:r>
            <a:b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ให้คำนึงถึงความรู้ ความสามารถ ทักษะ และสมรรถนะ ความเท่าเทียมในโอกาส และประโยชน์ของทางราชการเป็นสำคัญ และด้วยกระบวนการที่ได้มาตรฐาน ยุติธรรม </a:t>
            </a:r>
            <a:b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และโปร่งใส เพื่อรองรับการตรวจสอบตามแนวทาง</a:t>
            </a:r>
            <a:b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การบริหารกิจการบ้านเมืองที่ดี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46132" y="439524"/>
            <a:ext cx="1800200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การสรรหา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65100" y="3214671"/>
            <a:ext cx="4104456" cy="4453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องค์ประกอบของคณะกรรมการสรรหา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48064" y="5085184"/>
            <a:ext cx="36004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36504" y="5013176"/>
            <a:ext cx="4716016" cy="163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2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อำนาจหน้าที่</a:t>
            </a:r>
            <a:r>
              <a:rPr lang="en-U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ดำเนินการสรรหาและเลือกสรร</a:t>
            </a:r>
            <a:b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ตามหลักเกณฑ์ วิธีการและเงื่อนไข</a:t>
            </a:r>
            <a:b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ที่กำหนดในประกาศรับสมัคร  </a:t>
            </a:r>
            <a:b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และอาจแต่งตั้งคณะกรรมการในเรื่องต่าง ๆ ได้</a:t>
            </a:r>
            <a:endParaRPr lang="en-US" sz="2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rumpa.k\Desktop\Free Icon\234069-web-design-and-development\png\loup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68653">
            <a:off x="710626" y="480925"/>
            <a:ext cx="832785" cy="832785"/>
          </a:xfrm>
          <a:prstGeom prst="rect">
            <a:avLst/>
          </a:prstGeom>
          <a:noFill/>
        </p:spPr>
      </p:pic>
      <p:pic>
        <p:nvPicPr>
          <p:cNvPr id="1028" name="Picture 4" descr="C:\Users\rumpa.k\Desktop\Free Icon\201622-education\png\study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232" y="5470752"/>
            <a:ext cx="695696" cy="695696"/>
          </a:xfrm>
          <a:prstGeom prst="rect">
            <a:avLst/>
          </a:prstGeom>
          <a:noFill/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963860B-BC6B-414B-A604-916613CCDE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9"/>
          <a:stretch/>
        </p:blipFill>
        <p:spPr>
          <a:xfrm>
            <a:off x="7583363" y="1995257"/>
            <a:ext cx="1232844" cy="1124738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21C2583-175C-BB52-FB9F-CF12B45F38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r="22309" b="40323"/>
          <a:stretch/>
        </p:blipFill>
        <p:spPr>
          <a:xfrm>
            <a:off x="366089" y="2021599"/>
            <a:ext cx="1109567" cy="1086610"/>
          </a:xfrm>
          <a:prstGeom prst="rect">
            <a:avLst/>
          </a:prstGeom>
        </p:spPr>
      </p:pic>
      <p:pic>
        <p:nvPicPr>
          <p:cNvPr id="11" name="Picture 10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C5316D33-DDA7-5823-1971-38089582DC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2694" r="7867" b="10307"/>
          <a:stretch/>
        </p:blipFill>
        <p:spPr>
          <a:xfrm>
            <a:off x="5894248" y="3781669"/>
            <a:ext cx="1939180" cy="1271506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EC05A32E-B250-6A42-E2CC-01DBA5FC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837" y="6574497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20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>
          <a:xfrm flipH="1">
            <a:off x="6359436" y="3354466"/>
            <a:ext cx="1125276" cy="11286"/>
          </a:xfrm>
          <a:prstGeom prst="line">
            <a:avLst/>
          </a:prstGeom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291612" y="5084946"/>
            <a:ext cx="1125276" cy="11286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194124" y="5949280"/>
            <a:ext cx="1125276" cy="11286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818552" y="4713858"/>
            <a:ext cx="1125276" cy="1128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566852" y="1411632"/>
            <a:ext cx="1125276" cy="1128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666152" y="2985666"/>
            <a:ext cx="1125276" cy="11286"/>
          </a:xfrm>
          <a:prstGeom prst="line">
            <a:avLst/>
          </a:prstGeom>
          <a:ln w="28575">
            <a:solidFill>
              <a:srgbClr val="EA2A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259632" y="584112"/>
            <a:ext cx="6696744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 descr="OCSCLogo-RGB-Small02-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996" y="13692"/>
            <a:ext cx="1714500" cy="5349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2194592" y="1336200"/>
            <a:ext cx="4821104" cy="5045128"/>
            <a:chOff x="3289192" y="764704"/>
            <a:chExt cx="4821104" cy="5045128"/>
          </a:xfrm>
        </p:grpSpPr>
        <p:sp>
          <p:nvSpPr>
            <p:cNvPr id="11" name="Hexagon 10"/>
            <p:cNvSpPr/>
            <p:nvPr/>
          </p:nvSpPr>
          <p:spPr>
            <a:xfrm>
              <a:off x="3289192" y="1628800"/>
              <a:ext cx="1785720" cy="1588744"/>
            </a:xfrm>
            <a:prstGeom prst="hexagon">
              <a:avLst/>
            </a:prstGeom>
            <a:solidFill>
              <a:srgbClr val="FF66CC"/>
            </a:solidFill>
            <a:ln>
              <a:solidFill>
                <a:srgbClr val="FF3399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Hexagon 11"/>
            <p:cNvSpPr/>
            <p:nvPr/>
          </p:nvSpPr>
          <p:spPr>
            <a:xfrm>
              <a:off x="3290336" y="3352424"/>
              <a:ext cx="1785720" cy="1588744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E6BB0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Hexagon 12"/>
            <p:cNvSpPr/>
            <p:nvPr/>
          </p:nvSpPr>
          <p:spPr>
            <a:xfrm>
              <a:off x="4790312" y="4221088"/>
              <a:ext cx="1785720" cy="1588744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Hexagon 13"/>
            <p:cNvSpPr/>
            <p:nvPr/>
          </p:nvSpPr>
          <p:spPr>
            <a:xfrm>
              <a:off x="4812408" y="764704"/>
              <a:ext cx="1785720" cy="1588744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Hexagon 14"/>
            <p:cNvSpPr/>
            <p:nvPr/>
          </p:nvSpPr>
          <p:spPr>
            <a:xfrm>
              <a:off x="6300192" y="3356992"/>
              <a:ext cx="1785720" cy="1588744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Hexagon 15"/>
            <p:cNvSpPr/>
            <p:nvPr/>
          </p:nvSpPr>
          <p:spPr>
            <a:xfrm>
              <a:off x="6324576" y="1647472"/>
              <a:ext cx="1785720" cy="1588744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67992" y="599736"/>
            <a:ext cx="691276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หลักเกณฑ์และวิธีการสรรหาและเลือกสรรบุคคล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88632" y="1200635"/>
            <a:ext cx="4572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th-TH" sz="2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ประกาศรับสมัคร</a:t>
            </a:r>
            <a:br>
              <a:rPr lang="th-TH" sz="25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เป็นการทั่วไป 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ไม่น้อยกว่า 5 วันทำการก่อนรับสมัคร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88832" y="2780928"/>
            <a:ext cx="4572000" cy="1126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th-TH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รับสมัคร</a:t>
            </a:r>
            <a:br>
              <a:rPr lang="th-TH" sz="25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ไม่น้อยกว่า </a:t>
            </a:r>
            <a:br>
              <a:rPr lang="th-TH" sz="23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5 วันทำการ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03605" y="4866800"/>
            <a:ext cx="1090363" cy="82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h-TH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กำหนด</a:t>
            </a:r>
            <a:br>
              <a:rPr lang="th-TH" sz="25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ค่าสมัครได้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368152" y="5733256"/>
            <a:ext cx="4572000" cy="82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th-TH" b="1" u="sng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หลักเกณฑ์การเลือกสรร</a:t>
            </a:r>
            <a:br>
              <a:rPr lang="th-TH" sz="2500" b="1" u="sng" dirty="0">
                <a:solidFill>
                  <a:srgbClr val="EA2AE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กำหนดภายใต้หลักสมรรถนะ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9760" y="4365104"/>
            <a:ext cx="1503938" cy="82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th-TH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กำหนดเกณฑ์</a:t>
            </a:r>
            <a:br>
              <a:rPr lang="th-TH" sz="25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การตัดสินได้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8104" y="2733304"/>
            <a:ext cx="109677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b="1" dirty="0">
                <a:solidFill>
                  <a:srgbClr val="EA2AE1"/>
                </a:solidFill>
                <a:latin typeface="TH SarabunPSK" pitchFamily="34" charset="-34"/>
                <a:cs typeface="TH SarabunPSK" pitchFamily="34" charset="-34"/>
              </a:rPr>
              <a:t>อายุบัญชี</a:t>
            </a:r>
            <a:br>
              <a:rPr lang="th-TH" sz="25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 ปี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Hexagon 25"/>
          <p:cNvSpPr/>
          <p:nvPr/>
        </p:nvSpPr>
        <p:spPr>
          <a:xfrm>
            <a:off x="3707904" y="3064392"/>
            <a:ext cx="1785720" cy="1588744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3818345" y="3387535"/>
            <a:ext cx="1553630" cy="123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พนักงาน</a:t>
            </a:r>
          </a:p>
          <a:p>
            <a:pPr algn="ctr">
              <a:lnSpc>
                <a:spcPct val="90000"/>
              </a:lnSpc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ราชการทั่วไป</a:t>
            </a:r>
          </a:p>
          <a:p>
            <a:endParaRPr lang="th-TH" sz="2400" dirty="0"/>
          </a:p>
        </p:txBody>
      </p:sp>
      <p:sp>
        <p:nvSpPr>
          <p:cNvPr id="28" name="Flowchart: Connector 27"/>
          <p:cNvSpPr/>
          <p:nvPr/>
        </p:nvSpPr>
        <p:spPr>
          <a:xfrm>
            <a:off x="5482952" y="4101456"/>
            <a:ext cx="1249288" cy="124928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5" name="Picture 3" descr="C:\Users\rumpa.k\Desktop\Free Icon\123368-color-startups-and-new-business\png\coi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168" y="4257664"/>
            <a:ext cx="912864" cy="912864"/>
          </a:xfrm>
          <a:prstGeom prst="rect">
            <a:avLst/>
          </a:prstGeom>
          <a:noFill/>
        </p:spPr>
      </p:pic>
      <p:sp>
        <p:nvSpPr>
          <p:cNvPr id="30" name="Flowchart: Connector 29"/>
          <p:cNvSpPr/>
          <p:nvPr/>
        </p:nvSpPr>
        <p:spPr>
          <a:xfrm>
            <a:off x="2470808" y="2361072"/>
            <a:ext cx="1249288" cy="124928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6" name="Picture 4" descr="C:\Users\rumpa.k\Desktop\Free Icon\138198-business-collection\png\time-pass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1208" y="2492896"/>
            <a:ext cx="1008112" cy="1008112"/>
          </a:xfrm>
          <a:prstGeom prst="rect">
            <a:avLst/>
          </a:prstGeom>
          <a:noFill/>
        </p:spPr>
      </p:pic>
      <p:sp>
        <p:nvSpPr>
          <p:cNvPr id="32" name="Flowchart: Connector 31"/>
          <p:cNvSpPr/>
          <p:nvPr/>
        </p:nvSpPr>
        <p:spPr>
          <a:xfrm>
            <a:off x="5460480" y="2348880"/>
            <a:ext cx="1296144" cy="129614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7" name="Picture 5" descr="C:\Users\rumpa.k\Desktop\Free Icon\236797-teamwork-and-organization\png\te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8933" y="2468477"/>
            <a:ext cx="1069107" cy="1069107"/>
          </a:xfrm>
          <a:prstGeom prst="rect">
            <a:avLst/>
          </a:prstGeom>
          <a:noFill/>
        </p:spPr>
      </p:pic>
      <p:sp>
        <p:nvSpPr>
          <p:cNvPr id="33" name="Flowchart: Connector 32"/>
          <p:cNvSpPr/>
          <p:nvPr/>
        </p:nvSpPr>
        <p:spPr>
          <a:xfrm>
            <a:off x="3971552" y="1484784"/>
            <a:ext cx="1296144" cy="129614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Flowchart: Connector 33"/>
          <p:cNvSpPr/>
          <p:nvPr/>
        </p:nvSpPr>
        <p:spPr>
          <a:xfrm>
            <a:off x="3947168" y="4942312"/>
            <a:ext cx="1296144" cy="129614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Flowchart: Connector 34"/>
          <p:cNvSpPr/>
          <p:nvPr/>
        </p:nvSpPr>
        <p:spPr>
          <a:xfrm>
            <a:off x="2459384" y="4077072"/>
            <a:ext cx="1296144" cy="129614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8" name="Picture 6" descr="C:\Users\rumpa.k\Desktop\Free Icon\236797-teamwork-and-organization\png\seo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2352" y="4197848"/>
            <a:ext cx="1043544" cy="1043544"/>
          </a:xfrm>
          <a:prstGeom prst="rect">
            <a:avLst/>
          </a:prstGeom>
          <a:noFill/>
        </p:spPr>
      </p:pic>
      <p:pic>
        <p:nvPicPr>
          <p:cNvPr id="3079" name="Picture 7" descr="C:\Users\rumpa.k\Desktop\Free Icon\236797-teamwork-and-organization\png\curriculum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8957" y="1605560"/>
            <a:ext cx="1069107" cy="1069107"/>
          </a:xfrm>
          <a:prstGeom prst="rect">
            <a:avLst/>
          </a:prstGeom>
          <a:noFill/>
        </p:spPr>
      </p:pic>
      <p:pic>
        <p:nvPicPr>
          <p:cNvPr id="3080" name="Picture 8" descr="C:\Users\rumpa.k\Desktop\Free Icon\201622-education\png\tes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7715" y="5052763"/>
            <a:ext cx="1088157" cy="1088157"/>
          </a:xfrm>
          <a:prstGeom prst="rect">
            <a:avLst/>
          </a:prstGeom>
          <a:noFill/>
        </p:spPr>
      </p:pic>
      <p:grpSp>
        <p:nvGrpSpPr>
          <p:cNvPr id="39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40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2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3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1BA88D0F-EBDE-C65E-DDAD-C09CF475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8712" y="6306184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21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56248" y="560872"/>
            <a:ext cx="5832648" cy="6480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41550" y="548680"/>
            <a:ext cx="5860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การจัดทำสัญญาจ้างพนักงานราชการ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03200" y="1614869"/>
            <a:ext cx="7848872" cy="4585867"/>
            <a:chOff x="803200" y="1484784"/>
            <a:chExt cx="7848872" cy="4585867"/>
          </a:xfrm>
        </p:grpSpPr>
        <p:grpSp>
          <p:nvGrpSpPr>
            <p:cNvPr id="22" name="Group 21"/>
            <p:cNvGrpSpPr/>
            <p:nvPr/>
          </p:nvGrpSpPr>
          <p:grpSpPr>
            <a:xfrm>
              <a:off x="1781944" y="1484784"/>
              <a:ext cx="5526360" cy="1287804"/>
              <a:chOff x="1781944" y="1602880"/>
              <a:chExt cx="5526360" cy="128780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002952" y="1602880"/>
                <a:ext cx="5112568" cy="1178048"/>
              </a:xfrm>
              <a:prstGeom prst="roundRect">
                <a:avLst/>
              </a:prstGeom>
              <a:no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781944" y="1628800"/>
                <a:ext cx="5526360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th-TH" sz="4000" b="1" dirty="0">
                    <a:solidFill>
                      <a:srgbClr val="FF3300"/>
                    </a:solidFill>
                    <a:latin typeface="TH SarabunPSK" pitchFamily="34" charset="-34"/>
                    <a:cs typeface="TH SarabunPSK" pitchFamily="34" charset="-34"/>
                  </a:rPr>
                  <a:t>แบบสัญญาจ้าง</a:t>
                </a:r>
                <a:r>
                  <a:rPr lang="th-TH" sz="3600" b="1" dirty="0">
                    <a:latin typeface="TH SarabunPSK" pitchFamily="34" charset="-34"/>
                    <a:cs typeface="TH SarabunPSK" pitchFamily="34" charset="-34"/>
                  </a:rPr>
                  <a:t>ตามที่คณะกรรมการ</a:t>
                </a:r>
                <a:br>
                  <a:rPr lang="th-TH" sz="3600" b="1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3600" b="1" dirty="0">
                    <a:latin typeface="TH SarabunPSK" pitchFamily="34" charset="-34"/>
                    <a:cs typeface="TH SarabunPSK" pitchFamily="34" charset="-34"/>
                  </a:rPr>
                  <a:t>บริหารพนักงานราชการกำหนด</a:t>
                </a:r>
                <a:endParaRPr lang="th-TH" sz="36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897041" y="2924944"/>
              <a:ext cx="5483271" cy="755510"/>
              <a:chOff x="1823889" y="3009144"/>
              <a:chExt cx="5483271" cy="7555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3889" y="3056768"/>
                <a:ext cx="54809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th-TH" sz="4000" b="1" dirty="0">
                    <a:solidFill>
                      <a:srgbClr val="00B050"/>
                    </a:solidFill>
                    <a:latin typeface="TH SarabunPSK" pitchFamily="34" charset="-34"/>
                    <a:cs typeface="TH SarabunPSK" pitchFamily="34" charset="-34"/>
                  </a:rPr>
                  <a:t>ส่วนราชการ</a:t>
                </a:r>
                <a:r>
                  <a:rPr lang="th-TH" sz="3600" b="1" dirty="0">
                    <a:latin typeface="TH SarabunPSK" pitchFamily="34" charset="-34"/>
                    <a:cs typeface="TH SarabunPSK" pitchFamily="34" charset="-34"/>
                  </a:rPr>
                  <a:t>จัดทำรายละเอียดของสัญญา</a:t>
                </a:r>
                <a:endParaRPr lang="th-TH" sz="36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835696" y="3009144"/>
                <a:ext cx="5471464" cy="707888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47216" y="3895336"/>
              <a:ext cx="7416824" cy="1261884"/>
              <a:chOff x="709096" y="4005064"/>
              <a:chExt cx="7416824" cy="126188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9096" y="4005064"/>
                <a:ext cx="7416824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SzPct val="55000"/>
                  <a:defRPr/>
                </a:pPr>
                <a:r>
                  <a:rPr lang="th-TH" sz="4000" b="1" dirty="0">
                    <a:solidFill>
                      <a:srgbClr val="FF33CC"/>
                    </a:solidFill>
                    <a:latin typeface="TH SarabunPSK" pitchFamily="34" charset="-34"/>
                    <a:cs typeface="TH SarabunPSK" pitchFamily="34" charset="-34"/>
                  </a:rPr>
                  <a:t>คู่สัญญา</a:t>
                </a:r>
                <a:r>
                  <a:rPr lang="th-TH" sz="3600" b="1" dirty="0">
                    <a:solidFill>
                      <a:srgbClr val="FF33CC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600" b="1" dirty="0">
                    <a:latin typeface="TH SarabunPSK" pitchFamily="34" charset="-34"/>
                    <a:cs typeface="TH SarabunPSK" pitchFamily="34" charset="-34"/>
                  </a:rPr>
                  <a:t>คือ หัวหน้าส่วนราชการ </a:t>
                </a:r>
                <a:br>
                  <a:rPr lang="th-TH" sz="3600" b="1" dirty="0"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3600" b="1" dirty="0">
                    <a:latin typeface="TH SarabunPSK" pitchFamily="34" charset="-34"/>
                    <a:cs typeface="TH SarabunPSK" pitchFamily="34" charset="-34"/>
                  </a:rPr>
                  <a:t>หรือผู้ที่ได้รับมอบหมาย กับ พนักงานราชการ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486704" y="4017256"/>
                <a:ext cx="5904656" cy="1152128"/>
              </a:xfrm>
              <a:prstGeom prst="roundRect">
                <a:avLst/>
              </a:prstGeom>
              <a:noFill/>
              <a:ln>
                <a:solidFill>
                  <a:srgbClr val="EA2A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03200" y="5325592"/>
              <a:ext cx="7848872" cy="745059"/>
              <a:chOff x="597080" y="5396456"/>
              <a:chExt cx="7848872" cy="74505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97080" y="5433629"/>
                <a:ext cx="78488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SzPct val="55000"/>
                  <a:defRPr/>
                </a:pPr>
                <a:r>
                  <a:rPr lang="th-TH" sz="4000" b="1" dirty="0">
                    <a:solidFill>
                      <a:srgbClr val="00B0F0"/>
                    </a:solidFill>
                    <a:latin typeface="TH SarabunPSK" pitchFamily="34" charset="-34"/>
                    <a:cs typeface="TH SarabunPSK" pitchFamily="34" charset="-34"/>
                  </a:rPr>
                  <a:t>ส่วนราชการ</a:t>
                </a:r>
                <a:r>
                  <a:rPr lang="th-TH" sz="3600" b="1" dirty="0">
                    <a:latin typeface="TH SarabunPSK" pitchFamily="34" charset="-34"/>
                    <a:cs typeface="TH SarabunPSK" pitchFamily="34" charset="-34"/>
                  </a:rPr>
                  <a:t>ควบคุม/ดูแล ให้มีการปฏิบัติตามสัญญา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116760" y="5396456"/>
                <a:ext cx="6839616" cy="707888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4100" name="Picture 4" descr="C:\Users\rumpa.k\Desktop\Free Icon\344385-web-development-and-seo\png\051-migr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256" y="4221088"/>
            <a:ext cx="949440" cy="949440"/>
          </a:xfrm>
          <a:prstGeom prst="rect">
            <a:avLst/>
          </a:prstGeom>
          <a:noFill/>
        </p:spPr>
      </p:pic>
      <p:pic>
        <p:nvPicPr>
          <p:cNvPr id="4101" name="Picture 5" descr="C:\Users\rumpa.k\Desktop\Free Icon\236797-teamwork-and-organization\png\seo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3816" y="5408648"/>
            <a:ext cx="779896" cy="779896"/>
          </a:xfrm>
          <a:prstGeom prst="rect">
            <a:avLst/>
          </a:prstGeom>
          <a:noFill/>
        </p:spPr>
      </p:pic>
      <p:pic>
        <p:nvPicPr>
          <p:cNvPr id="4102" name="Picture 6" descr="C:\Users\rumpa.k\Desktop\Free Icon\236797-teamwork-and-organization\png\curriculum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952" y="1722001"/>
            <a:ext cx="1034784" cy="1034784"/>
          </a:xfrm>
          <a:prstGeom prst="rect">
            <a:avLst/>
          </a:prstGeom>
          <a:noFill/>
        </p:spPr>
      </p:pic>
      <p:pic>
        <p:nvPicPr>
          <p:cNvPr id="1026" name="Picture 2" descr="C:\Users\rumpa.k\Desktop\Free Icon\201622-education\png\notep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1920" y="2924944"/>
            <a:ext cx="1089744" cy="1089744"/>
          </a:xfrm>
          <a:prstGeom prst="rect">
            <a:avLst/>
          </a:prstGeom>
          <a:noFill/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FE09346D-E26B-6F12-E84E-A21A993C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22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78D83C-1142-431D-2E51-93FE91CB030C}"/>
              </a:ext>
            </a:extLst>
          </p:cNvPr>
          <p:cNvSpPr/>
          <p:nvPr/>
        </p:nvSpPr>
        <p:spPr>
          <a:xfrm>
            <a:off x="290758" y="736626"/>
            <a:ext cx="8640960" cy="1468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th-TH" b="1" dirty="0">
              <a:solidFill>
                <a:srgbClr val="FF0000"/>
              </a:solidFill>
              <a:latin typeface="Angsana New" pitchFamily="18" charset="-34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58063" y="1108499"/>
            <a:ext cx="6336704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th-TH" sz="5400" b="1" kern="0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ค่าตอบแทนของพนักงานราชการ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D65865-A2EA-46E3-92E3-BB80E1FE52FC}"/>
              </a:ext>
            </a:extLst>
          </p:cNvPr>
          <p:cNvSpPr/>
          <p:nvPr/>
        </p:nvSpPr>
        <p:spPr>
          <a:xfrm>
            <a:off x="327360" y="5301208"/>
            <a:ext cx="859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kern="0" dirty="0">
                <a:solidFill>
                  <a:srgbClr val="008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ตามประกาศ </a:t>
            </a:r>
            <a:r>
              <a:rPr lang="th-TH" b="1" kern="0" dirty="0" err="1">
                <a:solidFill>
                  <a:srgbClr val="008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คพร</a:t>
            </a:r>
            <a:r>
              <a:rPr lang="th-TH" b="1" kern="0" dirty="0">
                <a:solidFill>
                  <a:srgbClr val="008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</a:t>
            </a:r>
            <a:r>
              <a:rPr lang="th-TH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เรื่อง ค่าตอบแทนของพนักงานราชการ พ.ศ. </a:t>
            </a:r>
            <a:r>
              <a:rPr lang="en-US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2554 </a:t>
            </a:r>
            <a:br>
              <a:rPr lang="th-TH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และที่แก้ไขเพิ่มเติม</a:t>
            </a:r>
            <a:endParaRPr lang="en-US" sz="3600" b="1" kern="0" dirty="0">
              <a:solidFill>
                <a:srgbClr val="008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9D434E8-D340-4B66-B908-9FBDCB8E9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2" b="11861"/>
          <a:stretch/>
        </p:blipFill>
        <p:spPr>
          <a:xfrm>
            <a:off x="2843808" y="2518074"/>
            <a:ext cx="3089941" cy="22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9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รูปห้าเหลี่ยม 34"/>
          <p:cNvSpPr/>
          <p:nvPr/>
        </p:nvSpPr>
        <p:spPr>
          <a:xfrm>
            <a:off x="395536" y="5341310"/>
            <a:ext cx="2241754" cy="84491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รูปห้าเหลี่ยม 33"/>
          <p:cNvSpPr/>
          <p:nvPr/>
        </p:nvSpPr>
        <p:spPr>
          <a:xfrm>
            <a:off x="403898" y="3895934"/>
            <a:ext cx="2241754" cy="844919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รูปห้าเหลี่ยม 32"/>
          <p:cNvSpPr/>
          <p:nvPr/>
        </p:nvSpPr>
        <p:spPr>
          <a:xfrm>
            <a:off x="399785" y="2492896"/>
            <a:ext cx="2241754" cy="844919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รูปห้าเหลี่ยม 1"/>
          <p:cNvSpPr/>
          <p:nvPr/>
        </p:nvSpPr>
        <p:spPr>
          <a:xfrm>
            <a:off x="386030" y="1358291"/>
            <a:ext cx="2241754" cy="84491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2694928" y="1372213"/>
            <a:ext cx="58459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spc="-1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เพื่อให้ได้บุคลากรที่มีความรู้ ความสามารถ และมีประสบการณ์</a:t>
            </a:r>
            <a:br>
              <a:rPr lang="th-TH" sz="2400" b="1" spc="-1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spc="-1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เข้ามาปฏิบัติงานภายใต้ระบบสัญญาจ้าง</a:t>
            </a:r>
            <a:endParaRPr lang="th-TH" sz="2400" spc="-1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9970" y="2708920"/>
            <a:ext cx="585896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spc="-100" dirty="0">
                <a:latin typeface="TH SarabunPSK" pitchFamily="34" charset="-34"/>
                <a:cs typeface="TH SarabunPSK" pitchFamily="34" charset="-34"/>
              </a:rPr>
              <a:t>เพื่อให้เกิดความเสมอภาคในโอกาส  ไม่เหลื่อมล้ำ และไม่เลือกปฏิบัติ</a:t>
            </a:r>
            <a:endParaRPr lang="th-TH" sz="2400" spc="-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9970" y="3645024"/>
            <a:ext cx="58589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spc="-1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การจ่ายค่าตอบแทนและสิทธิประโยชน์ให้ เพียงพอ โดยคำนึงถึงค่าครองชีพ</a:t>
            </a:r>
            <a:br>
              <a:rPr lang="th-TH" sz="2400" b="1" spc="-1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spc="-1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ที่เปลี่ยนแปลง ค่าตอบแทนภาคเอกชน อัตราเงินเดือนข้าราชการ</a:t>
            </a:r>
            <a:r>
              <a:rPr lang="th-TH" sz="2400" b="1" spc="-100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พลเรือน</a:t>
            </a:r>
            <a:br>
              <a:rPr lang="th-TH" sz="2400" b="1" spc="-1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spc="-1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และฐานะการคลังของประเทศ</a:t>
            </a:r>
            <a:endParaRPr lang="th-TH" sz="2400" spc="-1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71506" y="5355232"/>
            <a:ext cx="585896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spc="-100" dirty="0">
                <a:latin typeface="TH SarabunPSK" pitchFamily="34" charset="-34"/>
                <a:cs typeface="TH SarabunPSK" pitchFamily="34" charset="-34"/>
              </a:rPr>
              <a:t>อัตราค่าตอบแทนจะจ่ายตามความรู้ ความสามารถ ขีดสมรรถนะ และผลงาน</a:t>
            </a:r>
            <a:br>
              <a:rPr lang="th-TH" sz="2400" b="1" spc="-1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spc="-100" dirty="0">
                <a:latin typeface="TH SarabunPSK" pitchFamily="34" charset="-34"/>
                <a:cs typeface="TH SarabunPSK" pitchFamily="34" charset="-34"/>
              </a:rPr>
              <a:t>ตามการประเมินผลการปฏิบัติงาน</a:t>
            </a:r>
            <a:endParaRPr lang="th-TH" sz="2400" spc="-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11560" y="1484784"/>
            <a:ext cx="1503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หลักคุณภาพ 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4056" y="2636912"/>
            <a:ext cx="2123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หลักความยุติธรรม 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39705" y="4056784"/>
            <a:ext cx="1576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หลักการจูงใจ 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404664"/>
            <a:ext cx="6514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หลักการกำหนดค่าตอบแทนของ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พนักงานราชการ</a:t>
            </a:r>
            <a:endParaRPr lang="th-TH" sz="2400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33328" y="5496107"/>
            <a:ext cx="2267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หลักความสามารถ 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7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8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1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6" name="Group 4"/>
          <p:cNvGrpSpPr/>
          <p:nvPr/>
        </p:nvGrpSpPr>
        <p:grpSpPr>
          <a:xfrm rot="21078284">
            <a:off x="7509416" y="5863310"/>
            <a:ext cx="762876" cy="815961"/>
            <a:chOff x="8003139" y="568438"/>
            <a:chExt cx="762876" cy="815961"/>
          </a:xfrm>
        </p:grpSpPr>
        <p:pic>
          <p:nvPicPr>
            <p:cNvPr id="37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38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98903">
              <a:off x="8144191" y="762575"/>
              <a:ext cx="621824" cy="621824"/>
            </a:xfrm>
            <a:prstGeom prst="rect">
              <a:avLst/>
            </a:prstGeom>
            <a:noFill/>
          </p:spPr>
        </p:pic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E19E5D3-F021-4524-955D-A155174B9F20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2591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31675" y="437763"/>
            <a:ext cx="3962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บัญชีอัตราค่าตอบแทน</a:t>
            </a:r>
            <a:endParaRPr lang="th-TH" dirty="0"/>
          </a:p>
        </p:txBody>
      </p:sp>
      <p:sp>
        <p:nvSpPr>
          <p:cNvPr id="19" name="TextBox 18"/>
          <p:cNvSpPr txBox="1"/>
          <p:nvPr/>
        </p:nvSpPr>
        <p:spPr>
          <a:xfrm>
            <a:off x="3131840" y="23488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22" name="Rectangle 21"/>
          <p:cNvSpPr/>
          <p:nvPr/>
        </p:nvSpPr>
        <p:spPr>
          <a:xfrm>
            <a:off x="755576" y="1196752"/>
            <a:ext cx="273630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1" name="Picture 3" descr="C:\Users\rumpa.k\Desktop\Free Icon\236797-teamwork-and-organization\png\contr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53368"/>
            <a:ext cx="1499568" cy="1499568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528" y="2989401"/>
            <a:ext cx="3532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000" b="1" spc="-100" dirty="0">
                <a:latin typeface="TH SarabunPSK" pitchFamily="34" charset="-34"/>
                <a:cs typeface="TH SarabunPSK" pitchFamily="34" charset="-34"/>
              </a:rPr>
              <a:t>เงินเดือนพื้นฐาน</a:t>
            </a:r>
            <a:br>
              <a:rPr lang="th-TH" sz="3000" b="1" spc="-100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spc="-100" dirty="0">
                <a:latin typeface="TH SarabunPSK" pitchFamily="34" charset="-34"/>
                <a:cs typeface="TH SarabunPSK" pitchFamily="34" charset="-34"/>
              </a:rPr>
              <a:t>(บัญชีข้าราชการ</a:t>
            </a:r>
            <a:r>
              <a:rPr lang="th-TH" sz="3000" b="1" spc="-100" dirty="0" err="1">
                <a:latin typeface="TH SarabunPSK" pitchFamily="34" charset="-34"/>
                <a:cs typeface="TH SarabunPSK" pitchFamily="34" charset="-34"/>
              </a:rPr>
              <a:t>พลเรือน</a:t>
            </a:r>
            <a:r>
              <a:rPr lang="th-TH" sz="3000" b="1" spc="-100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000" b="1" spc="-1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4048" y="1196752"/>
            <a:ext cx="3384376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25"/>
          <p:cNvGrpSpPr/>
          <p:nvPr/>
        </p:nvGrpSpPr>
        <p:grpSpPr>
          <a:xfrm>
            <a:off x="5217592" y="1268760"/>
            <a:ext cx="3161048" cy="794568"/>
            <a:chOff x="5217592" y="1340768"/>
            <a:chExt cx="3161048" cy="794568"/>
          </a:xfrm>
        </p:grpSpPr>
        <p:sp>
          <p:nvSpPr>
            <p:cNvPr id="16" name="TextBox 15"/>
            <p:cNvSpPr txBox="1"/>
            <p:nvPr/>
          </p:nvSpPr>
          <p:spPr>
            <a:xfrm>
              <a:off x="5940152" y="1441534"/>
              <a:ext cx="24384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spc="-100" dirty="0">
                  <a:latin typeface="TH SarabunPSK" pitchFamily="34" charset="-34"/>
                  <a:cs typeface="TH SarabunPSK" pitchFamily="34" charset="-34"/>
                </a:rPr>
                <a:t>ชดเชยบำเหน็จ</a:t>
              </a:r>
              <a:r>
                <a:rPr lang="th-TH" b="1" spc="-1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spc="-100" dirty="0">
                  <a:solidFill>
                    <a:srgbClr val="EA5310"/>
                  </a:solidFill>
                  <a:latin typeface="TH SarabunPSK" pitchFamily="34" charset="-34"/>
                  <a:cs typeface="TH SarabunPSK" pitchFamily="34" charset="-34"/>
                </a:rPr>
                <a:t>(10%)</a:t>
              </a:r>
              <a:endParaRPr lang="th-TH" sz="3200" dirty="0">
                <a:solidFill>
                  <a:srgbClr val="EA531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053" name="Picture 5" descr="C:\Users\rumpa.k\Desktop\Free Icon\138198-business-collection\png\mone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7592" y="1340768"/>
              <a:ext cx="794568" cy="794568"/>
            </a:xfrm>
            <a:prstGeom prst="rect">
              <a:avLst/>
            </a:prstGeom>
            <a:noFill/>
          </p:spPr>
        </p:pic>
      </p:grpSp>
      <p:grpSp>
        <p:nvGrpSpPr>
          <p:cNvPr id="3" name="Group 26"/>
          <p:cNvGrpSpPr/>
          <p:nvPr/>
        </p:nvGrpSpPr>
        <p:grpSpPr>
          <a:xfrm>
            <a:off x="5292080" y="2132856"/>
            <a:ext cx="2962531" cy="1105250"/>
            <a:chOff x="5292080" y="2420888"/>
            <a:chExt cx="2962531" cy="1105250"/>
          </a:xfrm>
        </p:grpSpPr>
        <p:sp>
          <p:nvSpPr>
            <p:cNvPr id="18" name="TextBox 17"/>
            <p:cNvSpPr txBox="1"/>
            <p:nvPr/>
          </p:nvSpPr>
          <p:spPr>
            <a:xfrm>
              <a:off x="5907494" y="2510475"/>
              <a:ext cx="23471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spc="-1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000" b="1" spc="-100" dirty="0">
                  <a:latin typeface="TH SarabunPSK" pitchFamily="34" charset="-34"/>
                  <a:cs typeface="TH SarabunPSK" pitchFamily="34" charset="-34"/>
                </a:rPr>
                <a:t>สวัสดิการอื่นๆ </a:t>
              </a:r>
              <a:r>
                <a:rPr lang="th-TH" sz="3200" b="1" spc="-100" dirty="0">
                  <a:solidFill>
                    <a:srgbClr val="EA5310"/>
                  </a:solidFill>
                  <a:latin typeface="TH SarabunPSK" pitchFamily="34" charset="-34"/>
                  <a:cs typeface="TH SarabunPSK" pitchFamily="34" charset="-34"/>
                </a:rPr>
                <a:t>(5%) </a:t>
              </a:r>
              <a:endParaRPr lang="th-TH" sz="3200" b="1" dirty="0">
                <a:solidFill>
                  <a:srgbClr val="EA531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dirty="0"/>
            </a:p>
          </p:txBody>
        </p:sp>
        <p:pic>
          <p:nvPicPr>
            <p:cNvPr id="24" name="Picture 23" descr="Famil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2420888"/>
              <a:ext cx="805049" cy="689254"/>
            </a:xfrm>
            <a:prstGeom prst="rect">
              <a:avLst/>
            </a:prstGeom>
          </p:spPr>
        </p:pic>
      </p:grpSp>
      <p:grpSp>
        <p:nvGrpSpPr>
          <p:cNvPr id="4" name="Group 29"/>
          <p:cNvGrpSpPr/>
          <p:nvPr/>
        </p:nvGrpSpPr>
        <p:grpSpPr>
          <a:xfrm>
            <a:off x="5364088" y="2924944"/>
            <a:ext cx="2730690" cy="1141676"/>
            <a:chOff x="5364088" y="3068960"/>
            <a:chExt cx="2730690" cy="1141676"/>
          </a:xfrm>
        </p:grpSpPr>
        <p:pic>
          <p:nvPicPr>
            <p:cNvPr id="2052" name="Picture 4" descr="C:\Users\rumpa.k\Desktop\Free Icon\387544-medical\png\101-medical-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64088" y="3068960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5949639" y="3194973"/>
              <a:ext cx="214513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spc="-100" dirty="0">
                  <a:latin typeface="TH SarabunPSK" pitchFamily="34" charset="-34"/>
                  <a:cs typeface="TH SarabunPSK" pitchFamily="34" charset="-34"/>
                </a:rPr>
                <a:t> ประกันสังคม </a:t>
              </a:r>
              <a:r>
                <a:rPr lang="th-TH" sz="3200" b="1" spc="-100" dirty="0">
                  <a:solidFill>
                    <a:srgbClr val="EA5310"/>
                  </a:solidFill>
                  <a:latin typeface="TH SarabunPSK" pitchFamily="34" charset="-34"/>
                  <a:cs typeface="TH SarabunPSK" pitchFamily="34" charset="-34"/>
                </a:rPr>
                <a:t>(5%)</a:t>
              </a:r>
              <a:r>
                <a:rPr lang="en-US" sz="3200" b="1" spc="-100" dirty="0">
                  <a:solidFill>
                    <a:srgbClr val="EA531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3200" b="1" dirty="0">
                <a:solidFill>
                  <a:srgbClr val="EA531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endParaRPr lang="th-TH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1232" y="3540358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spc="-100" dirty="0">
                <a:latin typeface="TH SarabunPSK" pitchFamily="34" charset="-34"/>
                <a:cs typeface="TH SarabunPSK" pitchFamily="34" charset="-34"/>
              </a:rPr>
              <a:t>=  </a:t>
            </a:r>
            <a:r>
              <a:rPr lang="en-US" sz="3200" b="1" spc="-100" dirty="0">
                <a:solidFill>
                  <a:srgbClr val="EA5310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3200" b="1" spc="-100" dirty="0">
                <a:solidFill>
                  <a:srgbClr val="EA531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3200" b="1" dirty="0">
              <a:solidFill>
                <a:srgbClr val="EA531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6" name="Picture 35" descr="plus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2136216"/>
            <a:ext cx="923417" cy="932744"/>
          </a:xfrm>
          <a:prstGeom prst="rect">
            <a:avLst/>
          </a:prstGeom>
        </p:spPr>
      </p:pic>
      <p:pic>
        <p:nvPicPr>
          <p:cNvPr id="37" name="Picture 36" descr="plus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916832"/>
            <a:ext cx="288032" cy="290941"/>
          </a:xfrm>
          <a:prstGeom prst="rect">
            <a:avLst/>
          </a:prstGeom>
        </p:spPr>
      </p:pic>
      <p:pic>
        <p:nvPicPr>
          <p:cNvPr id="38" name="Picture 37" descr="plus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2778019"/>
            <a:ext cx="288032" cy="29094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843808" y="4221088"/>
            <a:ext cx="2880320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5" name="Picture 44" descr="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088909" y="3893706"/>
            <a:ext cx="621769" cy="621769"/>
          </a:xfrm>
          <a:prstGeom prst="rect">
            <a:avLst/>
          </a:prstGeom>
        </p:spPr>
      </p:pic>
      <p:pic>
        <p:nvPicPr>
          <p:cNvPr id="46" name="Picture 45" descr="Arro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355" y="3919718"/>
            <a:ext cx="632849" cy="63284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88706" y="5877272"/>
            <a:ext cx="733393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43"/>
          <p:cNvGrpSpPr/>
          <p:nvPr/>
        </p:nvGrpSpPr>
        <p:grpSpPr>
          <a:xfrm>
            <a:off x="2843808" y="4213537"/>
            <a:ext cx="2908168" cy="1447711"/>
            <a:chOff x="2843808" y="4174073"/>
            <a:chExt cx="2908168" cy="1447711"/>
          </a:xfrm>
        </p:grpSpPr>
        <p:pic>
          <p:nvPicPr>
            <p:cNvPr id="2055" name="Picture 7" descr="C:\Users\rumpa.k\Desktop\Free Icon\Icon-Presentation\164948-school-elements\png\statistic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7368" y="4581128"/>
              <a:ext cx="1040656" cy="104065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2843808" y="4174073"/>
              <a:ext cx="29081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spc="-100" dirty="0">
                  <a:latin typeface="TH SarabunPSK" pitchFamily="34" charset="-34"/>
                  <a:cs typeface="TH SarabunPSK" pitchFamily="34" charset="-34"/>
                </a:rPr>
                <a:t>บัญชีตามกลุ่มลักษณะงาน</a:t>
              </a:r>
            </a:p>
            <a:p>
              <a:endParaRPr lang="th-TH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7584" y="5938071"/>
            <a:ext cx="741682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i="1" spc="-100" dirty="0">
                <a:latin typeface="TH SarabunPSK" pitchFamily="34" charset="-34"/>
                <a:cs typeface="TH SarabunPSK" pitchFamily="34" charset="-34"/>
              </a:rPr>
              <a:t>สะท้อนถึง </a:t>
            </a:r>
            <a:r>
              <a:rPr lang="th-TH" b="1" spc="-100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อัตราตลาด  </a:t>
            </a:r>
            <a:r>
              <a:rPr lang="th-TH" b="1" spc="-100" dirty="0">
                <a:solidFill>
                  <a:srgbClr val="EA5310"/>
                </a:solidFill>
                <a:latin typeface="TH SarabunPSK" pitchFamily="34" charset="-34"/>
                <a:cs typeface="TH SarabunPSK" pitchFamily="34" charset="-34"/>
              </a:rPr>
              <a:t>ขนาดของงาน  </a:t>
            </a:r>
            <a:r>
              <a:rPr lang="th-TH" b="1" spc="-100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ขีดสมรรถนะ  </a:t>
            </a:r>
            <a:r>
              <a:rPr lang="th-TH" b="1" spc="-100" dirty="0">
                <a:solidFill>
                  <a:srgbClr val="E94A1F"/>
                </a:solidFill>
                <a:latin typeface="TH SarabunPSK" pitchFamily="34" charset="-34"/>
                <a:cs typeface="TH SarabunPSK" pitchFamily="34" charset="-34"/>
              </a:rPr>
              <a:t>ความสามารถในการจ่าย</a:t>
            </a:r>
          </a:p>
        </p:txBody>
      </p:sp>
      <p:sp>
        <p:nvSpPr>
          <p:cNvPr id="50" name="5-Point Star 49"/>
          <p:cNvSpPr/>
          <p:nvPr/>
        </p:nvSpPr>
        <p:spPr>
          <a:xfrm>
            <a:off x="611560" y="5589240"/>
            <a:ext cx="432048" cy="410344"/>
          </a:xfrm>
          <a:prstGeom prst="star5">
            <a:avLst/>
          </a:prstGeom>
          <a:solidFill>
            <a:srgbClr val="EA5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5-Point Star 50"/>
          <p:cNvSpPr/>
          <p:nvPr/>
        </p:nvSpPr>
        <p:spPr>
          <a:xfrm>
            <a:off x="8028384" y="5589240"/>
            <a:ext cx="432048" cy="410344"/>
          </a:xfrm>
          <a:prstGeom prst="star5">
            <a:avLst/>
          </a:prstGeom>
          <a:solidFill>
            <a:srgbClr val="EA5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" name="Picture 40" descr="OCSCLogo-RGB-Small02-Trans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1996" y="13692"/>
            <a:ext cx="1714500" cy="5349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4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35" name="Minus 3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3" name="Minus 42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44" name="Picture 43" descr="OCSCLogo-RGB-Small02-Trans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7" name="Minus 46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Minus 4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B11C4F2-889A-EC61-46DB-499A2EFBE653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294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59632" y="620688"/>
            <a:ext cx="670763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A5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EA5310"/>
              </a:solidFill>
            </a:endParaRPr>
          </a:p>
        </p:txBody>
      </p:sp>
      <p:pic>
        <p:nvPicPr>
          <p:cNvPr id="7" name="Picture 6" descr="OCSCLogo-RGB-Small02-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996" y="13692"/>
            <a:ext cx="1714500" cy="5349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238424" y="59528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บัญชีค่าตอบแทนของพนักงานราชการ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EA5310"/>
                </a:solidFill>
                <a:latin typeface="TH SarabunPSK" pitchFamily="34" charset="-34"/>
                <a:cs typeface="TH SarabunPSK" pitchFamily="34" charset="-34"/>
              </a:rPr>
              <a:t>(ปัจจุบัน) </a:t>
            </a:r>
            <a:endParaRPr lang="th-TH" sz="3600" dirty="0">
              <a:solidFill>
                <a:srgbClr val="EA531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03684"/>
              </p:ext>
            </p:extLst>
          </p:nvPr>
        </p:nvGraphicFramePr>
        <p:xfrm>
          <a:off x="683568" y="1340768"/>
          <a:ext cx="7776864" cy="50405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537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กลุ่มงาน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ขั้นต่ำ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ขั้นสูง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74">
                <a:tc>
                  <a:txBody>
                    <a:bodyPr/>
                    <a:lstStyle/>
                    <a:p>
                      <a:pPr algn="ctr"/>
                      <a:r>
                        <a:rPr lang="th-TH" sz="3000" b="1" dirty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บริการ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3200" b="1" dirty="0">
                          <a:solidFill>
                            <a:srgbClr val="03030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6,410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3030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670" marB="456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3200" b="1" dirty="0">
                          <a:solidFill>
                            <a:srgbClr val="F820CA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20,210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820CA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670" marB="4567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326">
                <a:tc>
                  <a:txBody>
                    <a:bodyPr/>
                    <a:lstStyle/>
                    <a:p>
                      <a:pPr algn="ctr"/>
                      <a:r>
                        <a:rPr lang="th-TH" sz="3000" b="1" dirty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เทคนิคทั่วไป</a:t>
                      </a:r>
                    </a:p>
                    <a:p>
                      <a:pPr algn="ctr"/>
                      <a:r>
                        <a:rPr lang="th-TH" sz="3000" b="1" dirty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เทคนิคพิเศษ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3200" b="1" dirty="0">
                          <a:solidFill>
                            <a:srgbClr val="03030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7,370</a:t>
                      </a:r>
                      <a:br>
                        <a:rPr lang="th-TH" sz="3200" b="1" dirty="0">
                          <a:solidFill>
                            <a:srgbClr val="03030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>
                          <a:solidFill>
                            <a:srgbClr val="03030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12,850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3030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670" marB="456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3200" b="1" dirty="0">
                          <a:solidFill>
                            <a:srgbClr val="F820CA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24,930</a:t>
                      </a:r>
                      <a:br>
                        <a:rPr lang="th-TH" sz="3200" b="1" dirty="0">
                          <a:solidFill>
                            <a:srgbClr val="F820CA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>
                          <a:solidFill>
                            <a:srgbClr val="F820CA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59,790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820CA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670" marB="4567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74">
                <a:tc>
                  <a:txBody>
                    <a:bodyPr/>
                    <a:lstStyle/>
                    <a:p>
                      <a:pPr algn="ctr"/>
                      <a:r>
                        <a:rPr lang="th-TH" sz="3000" b="1" dirty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บริหารทั่วไป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3030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10,010</a:t>
                      </a:r>
                    </a:p>
                  </a:txBody>
                  <a:tcPr marL="91449" marR="91449" marT="45670" marB="456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3200" b="1" dirty="0">
                          <a:solidFill>
                            <a:srgbClr val="F820CA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34,700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820CA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670" marB="4567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74">
                <a:tc>
                  <a:txBody>
                    <a:bodyPr/>
                    <a:lstStyle/>
                    <a:p>
                      <a:pPr algn="ctr"/>
                      <a:r>
                        <a:rPr lang="th-TH" sz="3000" b="1" dirty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วิชาชีพเฉพาะ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3030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10,850</a:t>
                      </a:r>
                    </a:p>
                  </a:txBody>
                  <a:tcPr marL="91449" marR="91449" marT="45670" marB="456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3200" b="1" dirty="0">
                          <a:solidFill>
                            <a:srgbClr val="F820CA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44,550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820CA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670" marB="4567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1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3000" b="1" dirty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เชี่ยวชาญเฉพาะ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3030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37,680</a:t>
                      </a:r>
                    </a:p>
                  </a:txBody>
                  <a:tcPr marL="91449" marR="91449" marT="45670" marB="456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3200" b="1" dirty="0">
                          <a:solidFill>
                            <a:srgbClr val="F820CA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68,350</a:t>
                      </a:r>
                      <a:endParaRPr kumimoji="0" lang="th-TH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820CA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49" marR="91449" marT="45670" marB="4567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3848" y="3092473"/>
            <a:ext cx="543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B0F0"/>
                </a:solidFill>
              </a:rPr>
              <a:t>---------------------------------------------------</a:t>
            </a:r>
          </a:p>
        </p:txBody>
      </p:sp>
      <p:pic>
        <p:nvPicPr>
          <p:cNvPr id="1026" name="Picture 2" descr="C:\Users\rumpa.k\Desktop\Free Icon\123368-color-startups-and-new-business\png\coi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4095">
            <a:off x="379689" y="424374"/>
            <a:ext cx="809997" cy="809997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 rot="21078284">
            <a:off x="8072309" y="524894"/>
            <a:ext cx="762876" cy="815961"/>
            <a:chOff x="8003139" y="568438"/>
            <a:chExt cx="762876" cy="815961"/>
          </a:xfrm>
        </p:grpSpPr>
        <p:pic>
          <p:nvPicPr>
            <p:cNvPr id="1028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17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398903">
              <a:off x="8144191" y="762575"/>
              <a:ext cx="621824" cy="621824"/>
            </a:xfrm>
            <a:prstGeom prst="rect">
              <a:avLst/>
            </a:prstGeom>
            <a:noFill/>
          </p:spPr>
        </p:pic>
      </p:grpSp>
      <p:grpSp>
        <p:nvGrpSpPr>
          <p:cNvPr id="13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18" name="Minus 3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Minus 42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0" name="Picture 43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1" name="Minus 46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Minus 4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89EDA23-8625-49E0-6BD3-0053E9F2F284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8757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7CC37F1-FE73-EA91-6FEC-8C277B30C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27" y="4010815"/>
            <a:ext cx="1198444" cy="119844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30854"/>
              </p:ext>
            </p:extLst>
          </p:nvPr>
        </p:nvGraphicFramePr>
        <p:xfrm>
          <a:off x="1247618" y="1198524"/>
          <a:ext cx="7062727" cy="178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01">
                  <a:extLst>
                    <a:ext uri="{9D8B030D-6E8A-4147-A177-3AD203B41FA5}">
                      <a16:colId xmlns:a16="http://schemas.microsoft.com/office/drawing/2014/main" val="4209780409"/>
                    </a:ext>
                  </a:extLst>
                </a:gridCol>
              </a:tblGrid>
              <a:tr h="560576">
                <a:tc>
                  <a:txBody>
                    <a:bodyPr/>
                    <a:lstStyle/>
                    <a:p>
                      <a:pPr algn="ctr"/>
                      <a:r>
                        <a:rPr lang="th-TH" sz="3400" dirty="0">
                          <a:latin typeface="TH SarabunPSK" pitchFamily="34" charset="-34"/>
                          <a:cs typeface="TH SarabunPSK" pitchFamily="34" charset="-34"/>
                        </a:rPr>
                        <a:t>ประเภทที่ปรึกษา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400" dirty="0">
                          <a:latin typeface="TH SarabunPSK" pitchFamily="34" charset="-34"/>
                          <a:cs typeface="TH SarabunPSK" pitchFamily="34" charset="-34"/>
                        </a:rPr>
                        <a:t>บาท / เดือน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400" dirty="0">
                          <a:latin typeface="TH SarabunPSK" pitchFamily="34" charset="-34"/>
                          <a:cs typeface="TH SarabunPSK" pitchFamily="34" charset="-34"/>
                        </a:rPr>
                        <a:t>บาท/ปี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47">
                <a:tc>
                  <a:txBody>
                    <a:bodyPr/>
                    <a:lstStyle/>
                    <a:p>
                      <a:pPr marL="357188" indent="-357188" algn="l">
                        <a:buAutoNum type="arabicPeriod"/>
                      </a:pPr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ระดับสากล</a:t>
                      </a:r>
                      <a:endParaRPr lang="en-US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2563" algn="l"/>
                        </a:tabLst>
                      </a:pPr>
                      <a:r>
                        <a:rPr lang="th-TH" sz="3200" b="1" dirty="0">
                          <a:solidFill>
                            <a:srgbClr val="FF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218,400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2,620,800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642">
                <a:tc>
                  <a:txBody>
                    <a:bodyPr/>
                    <a:lstStyle/>
                    <a:p>
                      <a:pPr marL="357188" indent="-357188">
                        <a:buAutoNum type="arabicPeriod" startAt="2"/>
                      </a:pPr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ระดับประเทศ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163,800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rgbClr val="FF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1,965,600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219912" y="406627"/>
            <a:ext cx="5949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บัญชีค่าตอบแทนกลุ่มงานเชี่ยวชาญพิเศษ</a:t>
            </a:r>
          </a:p>
        </p:txBody>
      </p:sp>
      <p:pic>
        <p:nvPicPr>
          <p:cNvPr id="4" name="Picture 2" descr="C:\Users\rumpa.k\Desktop\Free Icon\123368-color-startups-and-new-business\png\coi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6938">
            <a:off x="367393" y="581317"/>
            <a:ext cx="809997" cy="809997"/>
          </a:xfrm>
          <a:prstGeom prst="rect">
            <a:avLst/>
          </a:prstGeom>
          <a:noFill/>
        </p:spPr>
      </p:pic>
      <p:pic>
        <p:nvPicPr>
          <p:cNvPr id="1026" name="Picture 2" descr="C:\Users\rumpa.k\Desktop\Free Icon\139680-space\png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832" y="1667047"/>
            <a:ext cx="720080" cy="720080"/>
          </a:xfrm>
          <a:prstGeom prst="rect">
            <a:avLst/>
          </a:prstGeom>
          <a:noFill/>
        </p:spPr>
      </p:pic>
      <p:grpSp>
        <p:nvGrpSpPr>
          <p:cNvPr id="25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6" name="Minus 3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Minus 42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8" name="Picture 43" descr="OCSCLogo-RGB-Small02-Trans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Minus 46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Minus 4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21078284">
            <a:off x="8005727" y="642424"/>
            <a:ext cx="762876" cy="815961"/>
            <a:chOff x="8003139" y="568438"/>
            <a:chExt cx="762876" cy="815961"/>
          </a:xfrm>
        </p:grpSpPr>
        <p:pic>
          <p:nvPicPr>
            <p:cNvPr id="6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7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398903">
              <a:off x="8144191" y="762575"/>
              <a:ext cx="621824" cy="621824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rumpa.k\Desktop\Pic\fla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840" y="2381183"/>
            <a:ext cx="576064" cy="57606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4B1C3A-24EF-59B1-5E50-B6BB555520AC}"/>
              </a:ext>
            </a:extLst>
          </p:cNvPr>
          <p:cNvSpPr txBox="1"/>
          <p:nvPr/>
        </p:nvSpPr>
        <p:spPr>
          <a:xfrm>
            <a:off x="6678163" y="5174087"/>
            <a:ext cx="1501083" cy="138499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งวดที่ 1 จำนวนเงิน ... บาท จะจ่ายให้เมื่อ ...</a:t>
            </a:r>
          </a:p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งวดที่ 2 จำนวนเงิน ... บาท จะจ่ายให้เมื่อ ...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งวดที่ 3 จำนวนเงิน ... บาท จะจ่ายให้เมื่อ ...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D21992-8BD0-85E0-CF17-1016581356F4}"/>
              </a:ext>
            </a:extLst>
          </p:cNvPr>
          <p:cNvSpPr/>
          <p:nvPr/>
        </p:nvSpPr>
        <p:spPr>
          <a:xfrm>
            <a:off x="592123" y="3154525"/>
            <a:ext cx="2434807" cy="649094"/>
          </a:xfrm>
          <a:custGeom>
            <a:avLst/>
            <a:gdLst>
              <a:gd name="connsiteX0" fmla="*/ 0 w 2434807"/>
              <a:gd name="connsiteY0" fmla="*/ 108184 h 649094"/>
              <a:gd name="connsiteX1" fmla="*/ 108184 w 2434807"/>
              <a:gd name="connsiteY1" fmla="*/ 0 h 649094"/>
              <a:gd name="connsiteX2" fmla="*/ 684978 w 2434807"/>
              <a:gd name="connsiteY2" fmla="*/ 0 h 649094"/>
              <a:gd name="connsiteX3" fmla="*/ 1217404 w 2434807"/>
              <a:gd name="connsiteY3" fmla="*/ 0 h 649094"/>
              <a:gd name="connsiteX4" fmla="*/ 1816382 w 2434807"/>
              <a:gd name="connsiteY4" fmla="*/ 0 h 649094"/>
              <a:gd name="connsiteX5" fmla="*/ 2326623 w 2434807"/>
              <a:gd name="connsiteY5" fmla="*/ 0 h 649094"/>
              <a:gd name="connsiteX6" fmla="*/ 2434807 w 2434807"/>
              <a:gd name="connsiteY6" fmla="*/ 108184 h 649094"/>
              <a:gd name="connsiteX7" fmla="*/ 2434807 w 2434807"/>
              <a:gd name="connsiteY7" fmla="*/ 540910 h 649094"/>
              <a:gd name="connsiteX8" fmla="*/ 2326623 w 2434807"/>
              <a:gd name="connsiteY8" fmla="*/ 649094 h 649094"/>
              <a:gd name="connsiteX9" fmla="*/ 1816382 w 2434807"/>
              <a:gd name="connsiteY9" fmla="*/ 649094 h 649094"/>
              <a:gd name="connsiteX10" fmla="*/ 1328325 w 2434807"/>
              <a:gd name="connsiteY10" fmla="*/ 649094 h 649094"/>
              <a:gd name="connsiteX11" fmla="*/ 751531 w 2434807"/>
              <a:gd name="connsiteY11" fmla="*/ 649094 h 649094"/>
              <a:gd name="connsiteX12" fmla="*/ 108184 w 2434807"/>
              <a:gd name="connsiteY12" fmla="*/ 649094 h 649094"/>
              <a:gd name="connsiteX13" fmla="*/ 0 w 2434807"/>
              <a:gd name="connsiteY13" fmla="*/ 540910 h 649094"/>
              <a:gd name="connsiteX14" fmla="*/ 0 w 2434807"/>
              <a:gd name="connsiteY14" fmla="*/ 108184 h 64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4807" h="649094" fill="none" extrusionOk="0">
                <a:moveTo>
                  <a:pt x="0" y="108184"/>
                </a:moveTo>
                <a:cubicBezTo>
                  <a:pt x="-5365" y="35128"/>
                  <a:pt x="50534" y="1361"/>
                  <a:pt x="108184" y="0"/>
                </a:cubicBezTo>
                <a:cubicBezTo>
                  <a:pt x="288022" y="5211"/>
                  <a:pt x="527034" y="-15048"/>
                  <a:pt x="684978" y="0"/>
                </a:cubicBezTo>
                <a:cubicBezTo>
                  <a:pt x="842922" y="15048"/>
                  <a:pt x="960965" y="14832"/>
                  <a:pt x="1217404" y="0"/>
                </a:cubicBezTo>
                <a:cubicBezTo>
                  <a:pt x="1473843" y="-14832"/>
                  <a:pt x="1649529" y="13060"/>
                  <a:pt x="1816382" y="0"/>
                </a:cubicBezTo>
                <a:cubicBezTo>
                  <a:pt x="1983235" y="-13060"/>
                  <a:pt x="2192154" y="-24262"/>
                  <a:pt x="2326623" y="0"/>
                </a:cubicBezTo>
                <a:cubicBezTo>
                  <a:pt x="2382341" y="-11525"/>
                  <a:pt x="2427464" y="58948"/>
                  <a:pt x="2434807" y="108184"/>
                </a:cubicBezTo>
                <a:cubicBezTo>
                  <a:pt x="2439496" y="240899"/>
                  <a:pt x="2429212" y="424455"/>
                  <a:pt x="2434807" y="540910"/>
                </a:cubicBezTo>
                <a:cubicBezTo>
                  <a:pt x="2428502" y="601482"/>
                  <a:pt x="2390860" y="646837"/>
                  <a:pt x="2326623" y="649094"/>
                </a:cubicBezTo>
                <a:cubicBezTo>
                  <a:pt x="2144042" y="638852"/>
                  <a:pt x="2063586" y="650735"/>
                  <a:pt x="1816382" y="649094"/>
                </a:cubicBezTo>
                <a:cubicBezTo>
                  <a:pt x="1569178" y="647453"/>
                  <a:pt x="1527400" y="642581"/>
                  <a:pt x="1328325" y="649094"/>
                </a:cubicBezTo>
                <a:cubicBezTo>
                  <a:pt x="1129250" y="655607"/>
                  <a:pt x="891706" y="670980"/>
                  <a:pt x="751531" y="649094"/>
                </a:cubicBezTo>
                <a:cubicBezTo>
                  <a:pt x="611356" y="627208"/>
                  <a:pt x="238551" y="669020"/>
                  <a:pt x="108184" y="649094"/>
                </a:cubicBezTo>
                <a:cubicBezTo>
                  <a:pt x="56744" y="657630"/>
                  <a:pt x="-5917" y="587414"/>
                  <a:pt x="0" y="540910"/>
                </a:cubicBezTo>
                <a:cubicBezTo>
                  <a:pt x="4171" y="417203"/>
                  <a:pt x="-17956" y="282691"/>
                  <a:pt x="0" y="108184"/>
                </a:cubicBezTo>
                <a:close/>
              </a:path>
              <a:path w="2434807" h="649094" stroke="0" extrusionOk="0">
                <a:moveTo>
                  <a:pt x="0" y="108184"/>
                </a:moveTo>
                <a:cubicBezTo>
                  <a:pt x="-3537" y="42296"/>
                  <a:pt x="42067" y="-7160"/>
                  <a:pt x="108184" y="0"/>
                </a:cubicBezTo>
                <a:cubicBezTo>
                  <a:pt x="221774" y="-1884"/>
                  <a:pt x="503144" y="-80"/>
                  <a:pt x="618425" y="0"/>
                </a:cubicBezTo>
                <a:cubicBezTo>
                  <a:pt x="733706" y="80"/>
                  <a:pt x="963888" y="-7450"/>
                  <a:pt x="1217404" y="0"/>
                </a:cubicBezTo>
                <a:cubicBezTo>
                  <a:pt x="1470920" y="7450"/>
                  <a:pt x="1561340" y="-18772"/>
                  <a:pt x="1705460" y="0"/>
                </a:cubicBezTo>
                <a:cubicBezTo>
                  <a:pt x="1849580" y="18772"/>
                  <a:pt x="2069784" y="689"/>
                  <a:pt x="2326623" y="0"/>
                </a:cubicBezTo>
                <a:cubicBezTo>
                  <a:pt x="2377398" y="-1490"/>
                  <a:pt x="2430959" y="42356"/>
                  <a:pt x="2434807" y="108184"/>
                </a:cubicBezTo>
                <a:cubicBezTo>
                  <a:pt x="2447794" y="298554"/>
                  <a:pt x="2444427" y="337853"/>
                  <a:pt x="2434807" y="540910"/>
                </a:cubicBezTo>
                <a:cubicBezTo>
                  <a:pt x="2437057" y="604721"/>
                  <a:pt x="2380705" y="635809"/>
                  <a:pt x="2326623" y="649094"/>
                </a:cubicBezTo>
                <a:cubicBezTo>
                  <a:pt x="2180936" y="637011"/>
                  <a:pt x="2049254" y="642072"/>
                  <a:pt x="1772013" y="649094"/>
                </a:cubicBezTo>
                <a:cubicBezTo>
                  <a:pt x="1494772" y="656117"/>
                  <a:pt x="1462624" y="664582"/>
                  <a:pt x="1261772" y="649094"/>
                </a:cubicBezTo>
                <a:cubicBezTo>
                  <a:pt x="1060920" y="633606"/>
                  <a:pt x="906682" y="622391"/>
                  <a:pt x="684978" y="649094"/>
                </a:cubicBezTo>
                <a:cubicBezTo>
                  <a:pt x="463274" y="675797"/>
                  <a:pt x="348002" y="653540"/>
                  <a:pt x="108184" y="649094"/>
                </a:cubicBezTo>
                <a:cubicBezTo>
                  <a:pt x="47102" y="648824"/>
                  <a:pt x="-641" y="608595"/>
                  <a:pt x="0" y="540910"/>
                </a:cubicBezTo>
                <a:cubicBezTo>
                  <a:pt x="-1994" y="384676"/>
                  <a:pt x="19037" y="262855"/>
                  <a:pt x="0" y="10818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6317667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การจ่ายค่าตอบแทน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D73523D7-1996-2345-925B-069E4CE48305}"/>
              </a:ext>
            </a:extLst>
          </p:cNvPr>
          <p:cNvSpPr/>
          <p:nvPr/>
        </p:nvSpPr>
        <p:spPr>
          <a:xfrm>
            <a:off x="2784733" y="4419116"/>
            <a:ext cx="1586756" cy="552117"/>
          </a:xfrm>
          <a:custGeom>
            <a:avLst/>
            <a:gdLst>
              <a:gd name="connsiteX0" fmla="*/ 0 w 1586756"/>
              <a:gd name="connsiteY0" fmla="*/ 92020 h 552117"/>
              <a:gd name="connsiteX1" fmla="*/ 92020 w 1586756"/>
              <a:gd name="connsiteY1" fmla="*/ 0 h 552117"/>
              <a:gd name="connsiteX2" fmla="*/ 545565 w 1586756"/>
              <a:gd name="connsiteY2" fmla="*/ 0 h 552117"/>
              <a:gd name="connsiteX3" fmla="*/ 1013137 w 1586756"/>
              <a:gd name="connsiteY3" fmla="*/ 0 h 552117"/>
              <a:gd name="connsiteX4" fmla="*/ 1494737 w 1586756"/>
              <a:gd name="connsiteY4" fmla="*/ 0 h 552117"/>
              <a:gd name="connsiteX5" fmla="*/ 1586757 w 1586756"/>
              <a:gd name="connsiteY5" fmla="*/ 92020 h 552117"/>
              <a:gd name="connsiteX6" fmla="*/ 1586756 w 1586756"/>
              <a:gd name="connsiteY6" fmla="*/ 460098 h 552117"/>
              <a:gd name="connsiteX7" fmla="*/ 1494736 w 1586756"/>
              <a:gd name="connsiteY7" fmla="*/ 552118 h 552117"/>
              <a:gd name="connsiteX8" fmla="*/ 1027164 w 1586756"/>
              <a:gd name="connsiteY8" fmla="*/ 552118 h 552117"/>
              <a:gd name="connsiteX9" fmla="*/ 545565 w 1586756"/>
              <a:gd name="connsiteY9" fmla="*/ 552117 h 552117"/>
              <a:gd name="connsiteX10" fmla="*/ 92020 w 1586756"/>
              <a:gd name="connsiteY10" fmla="*/ 552117 h 552117"/>
              <a:gd name="connsiteX11" fmla="*/ 0 w 1586756"/>
              <a:gd name="connsiteY11" fmla="*/ 460097 h 552117"/>
              <a:gd name="connsiteX12" fmla="*/ 0 w 1586756"/>
              <a:gd name="connsiteY12" fmla="*/ 92020 h 55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6756" h="552117" fill="none" extrusionOk="0">
                <a:moveTo>
                  <a:pt x="0" y="92020"/>
                </a:moveTo>
                <a:cubicBezTo>
                  <a:pt x="-11590" y="41862"/>
                  <a:pt x="37733" y="-666"/>
                  <a:pt x="92020" y="0"/>
                </a:cubicBezTo>
                <a:cubicBezTo>
                  <a:pt x="250555" y="-17593"/>
                  <a:pt x="423421" y="19864"/>
                  <a:pt x="545565" y="0"/>
                </a:cubicBezTo>
                <a:cubicBezTo>
                  <a:pt x="667709" y="-19864"/>
                  <a:pt x="820285" y="6646"/>
                  <a:pt x="1013137" y="0"/>
                </a:cubicBezTo>
                <a:cubicBezTo>
                  <a:pt x="1205989" y="-6646"/>
                  <a:pt x="1259952" y="13126"/>
                  <a:pt x="1494737" y="0"/>
                </a:cubicBezTo>
                <a:cubicBezTo>
                  <a:pt x="1544783" y="10234"/>
                  <a:pt x="1580750" y="48366"/>
                  <a:pt x="1586757" y="92020"/>
                </a:cubicBezTo>
                <a:cubicBezTo>
                  <a:pt x="1598041" y="196180"/>
                  <a:pt x="1570749" y="315058"/>
                  <a:pt x="1586756" y="460098"/>
                </a:cubicBezTo>
                <a:cubicBezTo>
                  <a:pt x="1594440" y="509348"/>
                  <a:pt x="1541500" y="543543"/>
                  <a:pt x="1494736" y="552118"/>
                </a:cubicBezTo>
                <a:cubicBezTo>
                  <a:pt x="1369575" y="541032"/>
                  <a:pt x="1133652" y="546879"/>
                  <a:pt x="1027164" y="552118"/>
                </a:cubicBezTo>
                <a:cubicBezTo>
                  <a:pt x="920676" y="557357"/>
                  <a:pt x="701273" y="556568"/>
                  <a:pt x="545565" y="552117"/>
                </a:cubicBezTo>
                <a:cubicBezTo>
                  <a:pt x="389857" y="547666"/>
                  <a:pt x="200785" y="554440"/>
                  <a:pt x="92020" y="552117"/>
                </a:cubicBezTo>
                <a:cubicBezTo>
                  <a:pt x="37731" y="554898"/>
                  <a:pt x="-5662" y="513357"/>
                  <a:pt x="0" y="460097"/>
                </a:cubicBezTo>
                <a:cubicBezTo>
                  <a:pt x="12374" y="335642"/>
                  <a:pt x="-8731" y="202453"/>
                  <a:pt x="0" y="92020"/>
                </a:cubicBezTo>
                <a:close/>
              </a:path>
              <a:path w="1586756" h="552117" stroke="0" extrusionOk="0">
                <a:moveTo>
                  <a:pt x="0" y="92020"/>
                </a:moveTo>
                <a:cubicBezTo>
                  <a:pt x="-1927" y="35520"/>
                  <a:pt x="33671" y="-4520"/>
                  <a:pt x="92020" y="0"/>
                </a:cubicBezTo>
                <a:cubicBezTo>
                  <a:pt x="196230" y="-19604"/>
                  <a:pt x="404298" y="-1340"/>
                  <a:pt x="545565" y="0"/>
                </a:cubicBezTo>
                <a:cubicBezTo>
                  <a:pt x="686833" y="1340"/>
                  <a:pt x="931999" y="6174"/>
                  <a:pt x="1041192" y="0"/>
                </a:cubicBezTo>
                <a:cubicBezTo>
                  <a:pt x="1150385" y="-6174"/>
                  <a:pt x="1366691" y="5220"/>
                  <a:pt x="1494737" y="0"/>
                </a:cubicBezTo>
                <a:cubicBezTo>
                  <a:pt x="1544488" y="5187"/>
                  <a:pt x="1590358" y="41639"/>
                  <a:pt x="1586757" y="92020"/>
                </a:cubicBezTo>
                <a:cubicBezTo>
                  <a:pt x="1588804" y="232309"/>
                  <a:pt x="1608666" y="321360"/>
                  <a:pt x="1586756" y="460098"/>
                </a:cubicBezTo>
                <a:cubicBezTo>
                  <a:pt x="1580745" y="516852"/>
                  <a:pt x="1537087" y="554722"/>
                  <a:pt x="1494736" y="552118"/>
                </a:cubicBezTo>
                <a:cubicBezTo>
                  <a:pt x="1311279" y="532065"/>
                  <a:pt x="1125727" y="536606"/>
                  <a:pt x="1027164" y="552118"/>
                </a:cubicBezTo>
                <a:cubicBezTo>
                  <a:pt x="928601" y="567629"/>
                  <a:pt x="710101" y="530348"/>
                  <a:pt x="531538" y="552117"/>
                </a:cubicBezTo>
                <a:cubicBezTo>
                  <a:pt x="352975" y="573886"/>
                  <a:pt x="290597" y="556309"/>
                  <a:pt x="92020" y="552117"/>
                </a:cubicBezTo>
                <a:cubicBezTo>
                  <a:pt x="38925" y="555420"/>
                  <a:pt x="4572" y="508106"/>
                  <a:pt x="0" y="460097"/>
                </a:cubicBezTo>
                <a:cubicBezTo>
                  <a:pt x="5217" y="285926"/>
                  <a:pt x="17029" y="266118"/>
                  <a:pt x="0" y="9202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4260371439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เป็นรายเดือน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227EBDAA-0F63-6A17-6740-01A72C1DF0CC}"/>
              </a:ext>
            </a:extLst>
          </p:cNvPr>
          <p:cNvSpPr/>
          <p:nvPr/>
        </p:nvSpPr>
        <p:spPr>
          <a:xfrm>
            <a:off x="3377585" y="5249908"/>
            <a:ext cx="2724897" cy="1259189"/>
          </a:xfrm>
          <a:custGeom>
            <a:avLst/>
            <a:gdLst>
              <a:gd name="connsiteX0" fmla="*/ 0 w 2724897"/>
              <a:gd name="connsiteY0" fmla="*/ 209865 h 1259189"/>
              <a:gd name="connsiteX1" fmla="*/ 209865 w 2724897"/>
              <a:gd name="connsiteY1" fmla="*/ 0 h 1259189"/>
              <a:gd name="connsiteX2" fmla="*/ 809208 w 2724897"/>
              <a:gd name="connsiteY2" fmla="*/ 0 h 1259189"/>
              <a:gd name="connsiteX3" fmla="*/ 1362449 w 2724897"/>
              <a:gd name="connsiteY3" fmla="*/ 0 h 1259189"/>
              <a:gd name="connsiteX4" fmla="*/ 1984844 w 2724897"/>
              <a:gd name="connsiteY4" fmla="*/ 0 h 1259189"/>
              <a:gd name="connsiteX5" fmla="*/ 2515032 w 2724897"/>
              <a:gd name="connsiteY5" fmla="*/ 0 h 1259189"/>
              <a:gd name="connsiteX6" fmla="*/ 2724897 w 2724897"/>
              <a:gd name="connsiteY6" fmla="*/ 209865 h 1259189"/>
              <a:gd name="connsiteX7" fmla="*/ 2724897 w 2724897"/>
              <a:gd name="connsiteY7" fmla="*/ 621200 h 1259189"/>
              <a:gd name="connsiteX8" fmla="*/ 2724897 w 2724897"/>
              <a:gd name="connsiteY8" fmla="*/ 1049324 h 1259189"/>
              <a:gd name="connsiteX9" fmla="*/ 2515032 w 2724897"/>
              <a:gd name="connsiteY9" fmla="*/ 1259189 h 1259189"/>
              <a:gd name="connsiteX10" fmla="*/ 1892637 w 2724897"/>
              <a:gd name="connsiteY10" fmla="*/ 1259189 h 1259189"/>
              <a:gd name="connsiteX11" fmla="*/ 1270242 w 2724897"/>
              <a:gd name="connsiteY11" fmla="*/ 1259189 h 1259189"/>
              <a:gd name="connsiteX12" fmla="*/ 717002 w 2724897"/>
              <a:gd name="connsiteY12" fmla="*/ 1259189 h 1259189"/>
              <a:gd name="connsiteX13" fmla="*/ 209865 w 2724897"/>
              <a:gd name="connsiteY13" fmla="*/ 1259189 h 1259189"/>
              <a:gd name="connsiteX14" fmla="*/ 0 w 2724897"/>
              <a:gd name="connsiteY14" fmla="*/ 1049324 h 1259189"/>
              <a:gd name="connsiteX15" fmla="*/ 0 w 2724897"/>
              <a:gd name="connsiteY15" fmla="*/ 654778 h 1259189"/>
              <a:gd name="connsiteX16" fmla="*/ 0 w 2724897"/>
              <a:gd name="connsiteY16" fmla="*/ 209865 h 125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24897" h="1259189" fill="none" extrusionOk="0">
                <a:moveTo>
                  <a:pt x="0" y="209865"/>
                </a:moveTo>
                <a:cubicBezTo>
                  <a:pt x="14275" y="69135"/>
                  <a:pt x="100952" y="5537"/>
                  <a:pt x="209865" y="0"/>
                </a:cubicBezTo>
                <a:cubicBezTo>
                  <a:pt x="474363" y="6358"/>
                  <a:pt x="542328" y="-3507"/>
                  <a:pt x="809208" y="0"/>
                </a:cubicBezTo>
                <a:cubicBezTo>
                  <a:pt x="1076088" y="3507"/>
                  <a:pt x="1224491" y="15500"/>
                  <a:pt x="1362449" y="0"/>
                </a:cubicBezTo>
                <a:cubicBezTo>
                  <a:pt x="1500407" y="-15500"/>
                  <a:pt x="1780539" y="25552"/>
                  <a:pt x="1984844" y="0"/>
                </a:cubicBezTo>
                <a:cubicBezTo>
                  <a:pt x="2189149" y="-25552"/>
                  <a:pt x="2403264" y="-7762"/>
                  <a:pt x="2515032" y="0"/>
                </a:cubicBezTo>
                <a:cubicBezTo>
                  <a:pt x="2650689" y="17545"/>
                  <a:pt x="2730411" y="109203"/>
                  <a:pt x="2724897" y="209865"/>
                </a:cubicBezTo>
                <a:cubicBezTo>
                  <a:pt x="2717514" y="358828"/>
                  <a:pt x="2745063" y="520399"/>
                  <a:pt x="2724897" y="621200"/>
                </a:cubicBezTo>
                <a:cubicBezTo>
                  <a:pt x="2704731" y="722002"/>
                  <a:pt x="2725831" y="924263"/>
                  <a:pt x="2724897" y="1049324"/>
                </a:cubicBezTo>
                <a:cubicBezTo>
                  <a:pt x="2728013" y="1154490"/>
                  <a:pt x="2631543" y="1256539"/>
                  <a:pt x="2515032" y="1259189"/>
                </a:cubicBezTo>
                <a:cubicBezTo>
                  <a:pt x="2253578" y="1234808"/>
                  <a:pt x="2053233" y="1269385"/>
                  <a:pt x="1892637" y="1259189"/>
                </a:cubicBezTo>
                <a:cubicBezTo>
                  <a:pt x="1732041" y="1248993"/>
                  <a:pt x="1396796" y="1234331"/>
                  <a:pt x="1270242" y="1259189"/>
                </a:cubicBezTo>
                <a:cubicBezTo>
                  <a:pt x="1143688" y="1284047"/>
                  <a:pt x="981501" y="1237159"/>
                  <a:pt x="717002" y="1259189"/>
                </a:cubicBezTo>
                <a:cubicBezTo>
                  <a:pt x="452503" y="1281219"/>
                  <a:pt x="459192" y="1283070"/>
                  <a:pt x="209865" y="1259189"/>
                </a:cubicBezTo>
                <a:cubicBezTo>
                  <a:pt x="115682" y="1261181"/>
                  <a:pt x="-1290" y="1171982"/>
                  <a:pt x="0" y="1049324"/>
                </a:cubicBezTo>
                <a:cubicBezTo>
                  <a:pt x="-14503" y="867379"/>
                  <a:pt x="-5626" y="775813"/>
                  <a:pt x="0" y="654778"/>
                </a:cubicBezTo>
                <a:cubicBezTo>
                  <a:pt x="5626" y="533743"/>
                  <a:pt x="4194" y="318699"/>
                  <a:pt x="0" y="209865"/>
                </a:cubicBezTo>
                <a:close/>
              </a:path>
              <a:path w="2724897" h="1259189" stroke="0" extrusionOk="0">
                <a:moveTo>
                  <a:pt x="0" y="209865"/>
                </a:moveTo>
                <a:cubicBezTo>
                  <a:pt x="13154" y="113009"/>
                  <a:pt x="79502" y="-16056"/>
                  <a:pt x="209865" y="0"/>
                </a:cubicBezTo>
                <a:cubicBezTo>
                  <a:pt x="380423" y="20900"/>
                  <a:pt x="468044" y="-2730"/>
                  <a:pt x="717002" y="0"/>
                </a:cubicBezTo>
                <a:cubicBezTo>
                  <a:pt x="965960" y="2730"/>
                  <a:pt x="1116127" y="-25280"/>
                  <a:pt x="1270242" y="0"/>
                </a:cubicBezTo>
                <a:cubicBezTo>
                  <a:pt x="1424357" y="25280"/>
                  <a:pt x="1624986" y="-2768"/>
                  <a:pt x="1823482" y="0"/>
                </a:cubicBezTo>
                <a:cubicBezTo>
                  <a:pt x="2021978" y="2768"/>
                  <a:pt x="2256278" y="-1189"/>
                  <a:pt x="2515032" y="0"/>
                </a:cubicBezTo>
                <a:cubicBezTo>
                  <a:pt x="2609890" y="-6183"/>
                  <a:pt x="2744759" y="97839"/>
                  <a:pt x="2724897" y="209865"/>
                </a:cubicBezTo>
                <a:cubicBezTo>
                  <a:pt x="2744316" y="404888"/>
                  <a:pt x="2711557" y="468551"/>
                  <a:pt x="2724897" y="612805"/>
                </a:cubicBezTo>
                <a:cubicBezTo>
                  <a:pt x="2738237" y="757059"/>
                  <a:pt x="2728737" y="858421"/>
                  <a:pt x="2724897" y="1049324"/>
                </a:cubicBezTo>
                <a:cubicBezTo>
                  <a:pt x="2742038" y="1177816"/>
                  <a:pt x="2634338" y="1256344"/>
                  <a:pt x="2515032" y="1259189"/>
                </a:cubicBezTo>
                <a:cubicBezTo>
                  <a:pt x="2234595" y="1230832"/>
                  <a:pt x="2055283" y="1262546"/>
                  <a:pt x="1892637" y="1259189"/>
                </a:cubicBezTo>
                <a:cubicBezTo>
                  <a:pt x="1729992" y="1255832"/>
                  <a:pt x="1466774" y="1258501"/>
                  <a:pt x="1339397" y="1259189"/>
                </a:cubicBezTo>
                <a:cubicBezTo>
                  <a:pt x="1212020" y="1259877"/>
                  <a:pt x="1015767" y="1254918"/>
                  <a:pt x="832260" y="1259189"/>
                </a:cubicBezTo>
                <a:cubicBezTo>
                  <a:pt x="648753" y="1263460"/>
                  <a:pt x="412338" y="1256704"/>
                  <a:pt x="209865" y="1259189"/>
                </a:cubicBezTo>
                <a:cubicBezTo>
                  <a:pt x="104510" y="1244836"/>
                  <a:pt x="-11462" y="1149160"/>
                  <a:pt x="0" y="1049324"/>
                </a:cubicBezTo>
                <a:cubicBezTo>
                  <a:pt x="15716" y="923465"/>
                  <a:pt x="-15715" y="747464"/>
                  <a:pt x="0" y="629595"/>
                </a:cubicBezTo>
                <a:cubicBezTo>
                  <a:pt x="15715" y="511726"/>
                  <a:pt x="-676" y="322576"/>
                  <a:pt x="0" y="20986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91711891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เป็นงวดตามผลผลิต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ของงาน/จ่ายแบบ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เหมาจ่ายทั้งโครงการ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6897738-7DEE-42BC-2451-9F8C024843A3}"/>
              </a:ext>
            </a:extLst>
          </p:cNvPr>
          <p:cNvSpPr/>
          <p:nvPr/>
        </p:nvSpPr>
        <p:spPr>
          <a:xfrm rot="2984498">
            <a:off x="2445133" y="3945686"/>
            <a:ext cx="426279" cy="4146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8395F55-6CB8-7B34-FB24-506C2632B1B6}"/>
              </a:ext>
            </a:extLst>
          </p:cNvPr>
          <p:cNvSpPr/>
          <p:nvPr/>
        </p:nvSpPr>
        <p:spPr>
          <a:xfrm rot="2688461">
            <a:off x="2822540" y="5350925"/>
            <a:ext cx="457619" cy="4146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899FEB0A-D8AB-346C-8954-2E0C9CBC40E7}"/>
              </a:ext>
            </a:extLst>
          </p:cNvPr>
          <p:cNvSpPr/>
          <p:nvPr/>
        </p:nvSpPr>
        <p:spPr>
          <a:xfrm>
            <a:off x="5305528" y="3055118"/>
            <a:ext cx="3534983" cy="1214814"/>
          </a:xfrm>
          <a:prstGeom prst="cloudCallout">
            <a:avLst>
              <a:gd name="adj1" fmla="val -26189"/>
              <a:gd name="adj2" fmla="val 637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ส่วนราชการพิจารณา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kumimoji="0" lang="th-TH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ความเหมาะสมของลักษณะงาน</a:t>
            </a:r>
            <a:r>
              <a:rPr lang="th-TH" sz="1800" kern="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ภารกิจที่จะจ้าง และความคุ้มค่า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EB96383-E065-5F95-B177-0EA2B45FC315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0291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1078284">
            <a:off x="7746786" y="529648"/>
            <a:ext cx="762876" cy="815961"/>
            <a:chOff x="8003139" y="568438"/>
            <a:chExt cx="762876" cy="815961"/>
          </a:xfrm>
        </p:grpSpPr>
        <p:pic>
          <p:nvPicPr>
            <p:cNvPr id="6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7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98903">
              <a:off x="8144191" y="762575"/>
              <a:ext cx="621824" cy="621824"/>
            </a:xfrm>
            <a:prstGeom prst="rect">
              <a:avLst/>
            </a:prstGeom>
            <a:noFill/>
          </p:spPr>
        </p:pic>
      </p:grpSp>
      <p:grpSp>
        <p:nvGrpSpPr>
          <p:cNvPr id="25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6" name="Minus 3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Minus 42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8" name="Picture 43" descr="OCSCLogo-RGB-Small02-Tran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Minus 46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Minus 4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CB6322-5566-942C-E674-7EF1D3B4EDFF}"/>
              </a:ext>
            </a:extLst>
          </p:cNvPr>
          <p:cNvSpPr txBox="1"/>
          <p:nvPr/>
        </p:nvSpPr>
        <p:spPr>
          <a:xfrm>
            <a:off x="1425453" y="692696"/>
            <a:ext cx="613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การได้รับอัตราค่าตอบแทนของพนักงานราชการ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F62D69-718C-5FC3-EB0E-7CD3941A97B9}"/>
              </a:ext>
            </a:extLst>
          </p:cNvPr>
          <p:cNvSpPr txBox="1"/>
          <p:nvPr/>
        </p:nvSpPr>
        <p:spPr>
          <a:xfrm>
            <a:off x="3766122" y="1648607"/>
            <a:ext cx="1665841" cy="523220"/>
          </a:xfrm>
          <a:prstGeom prst="rect">
            <a:avLst/>
          </a:prstGeom>
          <a:solidFill>
            <a:srgbClr val="E6BB02"/>
          </a:solidFill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กลุ่มงานบริการ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0FAA0787-594F-B1C1-DE12-ED00E8AD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68806"/>
              </p:ext>
            </p:extLst>
          </p:nvPr>
        </p:nvGraphicFramePr>
        <p:xfrm>
          <a:off x="1519500" y="2378081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9146051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71103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วุฒิการศึกษา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ค่าตอบแทน (บาท/เดือน)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6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มัธยมศึกษาตอนต้น หรือมัธยมศึกษาตอนปลาย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10,430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6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ปวช. หรือ เทียบเท่า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11,280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ปวท</a:t>
                      </a: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หรือ เทียบเท่า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13,010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1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ปวส. หรือ เทียบเท่า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13,800</a:t>
                      </a:r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9244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3EE1A5F9-03E5-035E-BCF5-1FFD6CB05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7" y="4387481"/>
            <a:ext cx="1008120" cy="10081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142495C-39F7-3CE6-B870-6922D3B8E7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1"/>
          <a:stretch/>
        </p:blipFill>
        <p:spPr>
          <a:xfrm>
            <a:off x="7693902" y="2769288"/>
            <a:ext cx="868645" cy="2766494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1AB2969-4064-4983-6851-B26369FE1031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5409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1078284">
            <a:off x="521135" y="601657"/>
            <a:ext cx="762876" cy="815961"/>
            <a:chOff x="8003139" y="568438"/>
            <a:chExt cx="762876" cy="815961"/>
          </a:xfrm>
        </p:grpSpPr>
        <p:pic>
          <p:nvPicPr>
            <p:cNvPr id="6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7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98903">
              <a:off x="8144191" y="762575"/>
              <a:ext cx="621824" cy="621824"/>
            </a:xfrm>
            <a:prstGeom prst="rect">
              <a:avLst/>
            </a:prstGeom>
            <a:noFill/>
          </p:spPr>
        </p:pic>
      </p:grpSp>
      <p:grpSp>
        <p:nvGrpSpPr>
          <p:cNvPr id="25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6" name="Minus 3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Minus 42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8" name="Picture 43" descr="OCSCLogo-RGB-Small02-Tran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Minus 46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Minus 4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F62D69-718C-5FC3-EB0E-7CD3941A97B9}"/>
              </a:ext>
            </a:extLst>
          </p:cNvPr>
          <p:cNvSpPr txBox="1"/>
          <p:nvPr/>
        </p:nvSpPr>
        <p:spPr>
          <a:xfrm>
            <a:off x="3668855" y="1141259"/>
            <a:ext cx="1643399" cy="400110"/>
          </a:xfrm>
          <a:prstGeom prst="rect">
            <a:avLst/>
          </a:prstGeom>
          <a:solidFill>
            <a:srgbClr val="E6BB02"/>
          </a:solidFill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กลุ่มงานเทคนิคทั่วไป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7319C-00AA-AFCD-75CF-E566E39ECFEE}"/>
              </a:ext>
            </a:extLst>
          </p:cNvPr>
          <p:cNvSpPr txBox="1"/>
          <p:nvPr/>
        </p:nvSpPr>
        <p:spPr>
          <a:xfrm>
            <a:off x="2110428" y="5699310"/>
            <a:ext cx="4923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ประกาศคณะกรรมการบริหารพนักงานราชการ เรื่อง ค่าตอบแทนของพนักงานราชการ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0FAA0787-594F-B1C1-DE12-ED00E8AD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27246"/>
              </p:ext>
            </p:extLst>
          </p:nvPr>
        </p:nvGraphicFramePr>
        <p:xfrm>
          <a:off x="830979" y="1616815"/>
          <a:ext cx="6894672" cy="192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424">
                  <a:extLst>
                    <a:ext uri="{9D8B030D-6E8A-4147-A177-3AD203B41FA5}">
                      <a16:colId xmlns:a16="http://schemas.microsoft.com/office/drawing/2014/main" val="339146051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396646836"/>
                    </a:ext>
                  </a:extLst>
                </a:gridCol>
              </a:tblGrid>
              <a:tr h="43178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วุฒิการศึกษา ประสบการณ์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ค่าตอบแทน (บาท/เดือน)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ปวช. หรือ เทียบเท่า หรือ เป็นผู้มีความรู้ ความสามารถ</a:t>
                      </a:r>
                      <a:b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และทักษะในงานที่จะปฏิบัติ ไม่ต่ำกว่า 5 ปี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11,280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6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ปวท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หรือ เทียบเท่า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13,010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ปวส. หรือ เทียบเท่า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13,800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10729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5142495C-39F7-3CE6-B870-6922D3B8E7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1"/>
          <a:stretch/>
        </p:blipFill>
        <p:spPr>
          <a:xfrm>
            <a:off x="7745046" y="1326944"/>
            <a:ext cx="753952" cy="24012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75F13C-450B-15F5-D7A9-39AC5DEA1653}"/>
              </a:ext>
            </a:extLst>
          </p:cNvPr>
          <p:cNvSpPr txBox="1"/>
          <p:nvPr/>
        </p:nvSpPr>
        <p:spPr>
          <a:xfrm>
            <a:off x="3644652" y="3584895"/>
            <a:ext cx="1653017" cy="400110"/>
          </a:xfrm>
          <a:prstGeom prst="rect">
            <a:avLst/>
          </a:prstGeom>
          <a:solidFill>
            <a:srgbClr val="E6BB02"/>
          </a:solidFill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กลุ่มงานเทคนิคพิเศษ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1" name="Table 14">
            <a:extLst>
              <a:ext uri="{FF2B5EF4-FFF2-40B4-BE49-F238E27FC236}">
                <a16:creationId xmlns:a16="http://schemas.microsoft.com/office/drawing/2014/main" id="{40368040-346A-444E-315B-4528CD482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89199"/>
              </p:ext>
            </p:extLst>
          </p:nvPr>
        </p:nvGraphicFramePr>
        <p:xfrm>
          <a:off x="1614042" y="4004489"/>
          <a:ext cx="7072757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246">
                  <a:extLst>
                    <a:ext uri="{9D8B030D-6E8A-4147-A177-3AD203B41FA5}">
                      <a16:colId xmlns:a16="http://schemas.microsoft.com/office/drawing/2014/main" val="3391460515"/>
                    </a:ext>
                  </a:extLst>
                </a:gridCol>
                <a:gridCol w="1522511">
                  <a:extLst>
                    <a:ext uri="{9D8B030D-6E8A-4147-A177-3AD203B41FA5}">
                      <a16:colId xmlns:a16="http://schemas.microsoft.com/office/drawing/2014/main" val="1396646836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วุฒิการศึกษา ประสบการณ์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ค่าตอบแทน </a:t>
                      </a:r>
                      <a:b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kumimoji="0" lang="th-TH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(บาท/เดือน)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2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ปวช. และมีประสบการณ์ในงานที่ปฏิบัติมาแล้วไม่น้อยกว่า 12 ปี </a:t>
                      </a:r>
                      <a:r>
                        <a:rPr lang="th-TH" sz="2000" b="1" i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1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23,110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6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ปวท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.และมีประสบการณ์ในงานที่ปฏิบัติมาแล้วไม่น้อยกว่า 11 ปี </a:t>
                      </a:r>
                      <a:r>
                        <a:rPr lang="th-TH" sz="2000" b="1" i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1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13,010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ปวส.และมีประสบการณ์ในงานที่ปฏิบัติมาแล้วไม่น้อยกว่า 10 ปี </a:t>
                      </a:r>
                      <a:r>
                        <a:rPr lang="th-TH" sz="2000" b="1" i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2000" b="1" i="1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13,800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1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ไม่ต่ำกว่า ป.ตรี และมีประสบการณ์ในงานที่ปฏิบัติมาแล้วไม่น้อยกว่า 8 ปี</a:t>
                      </a:r>
                      <a:endParaRPr lang="en-US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924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31083B4-A8C1-A226-525A-D454431757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8" r="22980" b="6880"/>
          <a:stretch/>
        </p:blipFill>
        <p:spPr>
          <a:xfrm>
            <a:off x="463840" y="3993714"/>
            <a:ext cx="1008120" cy="24620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CB6322-5566-942C-E674-7EF1D3B4EDFF}"/>
              </a:ext>
            </a:extLst>
          </p:cNvPr>
          <p:cNvSpPr txBox="1"/>
          <p:nvPr/>
        </p:nvSpPr>
        <p:spPr>
          <a:xfrm>
            <a:off x="1425453" y="476672"/>
            <a:ext cx="613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การได้รับอัตราค่าตอบแทนของพนักงานราชการ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2150D1-3149-F778-C79D-6A11132FEFF0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365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1187624" y="581338"/>
            <a:ext cx="6768752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6266" y="54868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แนวความคิดในการมีระบบพนักงานราชการ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5576" y="1340768"/>
            <a:ext cx="7361069" cy="4086844"/>
            <a:chOff x="1417642" y="1905004"/>
            <a:chExt cx="6132509" cy="3340107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920875" y="2854329"/>
              <a:ext cx="5629276" cy="603250"/>
              <a:chOff x="1210" y="1933"/>
              <a:chExt cx="3546" cy="380"/>
            </a:xfrm>
          </p:grpSpPr>
          <p:sp>
            <p:nvSpPr>
              <p:cNvPr id="62" name="Line 14"/>
              <p:cNvSpPr>
                <a:spLocks noChangeShapeType="1"/>
              </p:cNvSpPr>
              <p:nvPr/>
            </p:nvSpPr>
            <p:spPr bwMode="auto">
              <a:xfrm flipV="1">
                <a:off x="1286" y="2250"/>
                <a:ext cx="3401" cy="0"/>
              </a:xfrm>
              <a:prstGeom prst="line">
                <a:avLst/>
              </a:prstGeom>
              <a:noFill/>
              <a:ln w="25400">
                <a:solidFill>
                  <a:srgbClr val="92D050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3" name="Text Box 15"/>
              <p:cNvSpPr txBox="1">
                <a:spLocks noChangeArrowheads="1"/>
              </p:cNvSpPr>
              <p:nvPr/>
            </p:nvSpPr>
            <p:spPr bwMode="auto">
              <a:xfrm>
                <a:off x="1210" y="1933"/>
                <a:ext cx="3546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ความสำคัญของทรัพยากรบุคคล (ทุนมนุษย์)</a:t>
                </a:r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endParaRPr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1897065" y="4641860"/>
              <a:ext cx="5580064" cy="603251"/>
              <a:chOff x="1195" y="3059"/>
              <a:chExt cx="3515" cy="380"/>
            </a:xfrm>
          </p:grpSpPr>
          <p:sp>
            <p:nvSpPr>
              <p:cNvPr id="49" name="Line 28"/>
              <p:cNvSpPr>
                <a:spLocks noChangeShapeType="1"/>
              </p:cNvSpPr>
              <p:nvPr/>
            </p:nvSpPr>
            <p:spPr bwMode="auto">
              <a:xfrm>
                <a:off x="1286" y="3373"/>
                <a:ext cx="3424" cy="1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0" name="Text Box 29"/>
              <p:cNvSpPr txBox="1">
                <a:spLocks noChangeArrowheads="1"/>
              </p:cNvSpPr>
              <p:nvPr/>
            </p:nvSpPr>
            <p:spPr bwMode="auto">
              <a:xfrm>
                <a:off x="1195" y="3059"/>
                <a:ext cx="2736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การมอบอำนาจ / กระจายอำนาจ</a:t>
                </a:r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endParaRPr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1417642" y="1905004"/>
              <a:ext cx="6022979" cy="628651"/>
              <a:chOff x="893" y="1200"/>
              <a:chExt cx="3794" cy="396"/>
            </a:xfrm>
          </p:grpSpPr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flipV="1">
                <a:off x="1286" y="1522"/>
                <a:ext cx="3401" cy="2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" name="Text Box 48"/>
              <p:cNvSpPr txBox="1">
                <a:spLocks noChangeArrowheads="1"/>
              </p:cNvSpPr>
              <p:nvPr/>
            </p:nvSpPr>
            <p:spPr bwMode="auto">
              <a:xfrm>
                <a:off x="893" y="1200"/>
                <a:ext cx="2736" cy="3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การพัฒนาระบบราชการ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endParaRPr>
              </a:p>
            </p:txBody>
          </p: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1828801" y="3719519"/>
              <a:ext cx="5611814" cy="603251"/>
              <a:chOff x="1152" y="2343"/>
              <a:chExt cx="3535" cy="380"/>
            </a:xfrm>
          </p:grpSpPr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1286" y="2662"/>
                <a:ext cx="3401" cy="9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Text Box 33"/>
              <p:cNvSpPr txBox="1">
                <a:spLocks noChangeArrowheads="1"/>
              </p:cNvSpPr>
              <p:nvPr/>
            </p:nvSpPr>
            <p:spPr bwMode="auto">
              <a:xfrm>
                <a:off x="1152" y="2343"/>
                <a:ext cx="2736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TH SarabunPSK" pitchFamily="34" charset="-34"/>
                    <a:ea typeface="+mn-ea"/>
                    <a:cs typeface="TH SarabunPSK" pitchFamily="34" charset="-34"/>
                  </a:rPr>
                  <a:t>การจ้างงานภาครัฐที่หลากหลาย</a:t>
                </a:r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endParaRPr>
              </a:p>
            </p:txBody>
          </p:sp>
        </p:grpSp>
      </p:grpSp>
      <p:sp>
        <p:nvSpPr>
          <p:cNvPr id="78" name="Flowchart: Connector 77"/>
          <p:cNvSpPr/>
          <p:nvPr/>
        </p:nvSpPr>
        <p:spPr>
          <a:xfrm>
            <a:off x="943136" y="1412776"/>
            <a:ext cx="504056" cy="5292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9" name="Flowchart: Connector 78"/>
          <p:cNvSpPr/>
          <p:nvPr/>
        </p:nvSpPr>
        <p:spPr>
          <a:xfrm>
            <a:off x="971600" y="2539752"/>
            <a:ext cx="504056" cy="529208"/>
          </a:xfrm>
          <a:prstGeom prst="flowChartConnector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0" name="Flowchart: Connector 79"/>
          <p:cNvSpPr/>
          <p:nvPr/>
        </p:nvSpPr>
        <p:spPr>
          <a:xfrm>
            <a:off x="971600" y="3645024"/>
            <a:ext cx="504056" cy="52920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1" name="Flowchart: Connector 80"/>
          <p:cNvSpPr/>
          <p:nvPr/>
        </p:nvSpPr>
        <p:spPr>
          <a:xfrm>
            <a:off x="971600" y="4772000"/>
            <a:ext cx="504056" cy="52920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2" name="Flowchart: Connector 81"/>
          <p:cNvSpPr/>
          <p:nvPr/>
        </p:nvSpPr>
        <p:spPr>
          <a:xfrm>
            <a:off x="971600" y="5852120"/>
            <a:ext cx="504056" cy="529208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3" name="Line 28"/>
          <p:cNvSpPr>
            <a:spLocks noChangeShapeType="1"/>
          </p:cNvSpPr>
          <p:nvPr/>
        </p:nvSpPr>
        <p:spPr bwMode="auto">
          <a:xfrm>
            <a:off x="1475656" y="6379526"/>
            <a:ext cx="6552728" cy="1802"/>
          </a:xfrm>
          <a:prstGeom prst="line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58078" y="5769102"/>
            <a:ext cx="5400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ระบบบริหารภาครัฐแนวใหม่</a:t>
            </a:r>
          </a:p>
        </p:txBody>
      </p:sp>
      <p:pic>
        <p:nvPicPr>
          <p:cNvPr id="90" name="Picture 89" descr="idea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26770">
            <a:off x="7998264" y="614108"/>
            <a:ext cx="684772" cy="684772"/>
          </a:xfrm>
          <a:prstGeom prst="rect">
            <a:avLst/>
          </a:prstGeom>
        </p:spPr>
      </p:pic>
      <p:pic>
        <p:nvPicPr>
          <p:cNvPr id="91" name="Picture 90" descr="idea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17860">
            <a:off x="466052" y="547188"/>
            <a:ext cx="684772" cy="684772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C54C8B2-1464-0E78-C4C0-5AA433A7B3CD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21078284">
            <a:off x="572016" y="1171687"/>
            <a:ext cx="762876" cy="815961"/>
            <a:chOff x="8003139" y="568438"/>
            <a:chExt cx="762876" cy="815961"/>
          </a:xfrm>
        </p:grpSpPr>
        <p:pic>
          <p:nvPicPr>
            <p:cNvPr id="6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7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98903">
              <a:off x="8144191" y="762575"/>
              <a:ext cx="621824" cy="621824"/>
            </a:xfrm>
            <a:prstGeom prst="rect">
              <a:avLst/>
            </a:prstGeom>
            <a:noFill/>
          </p:spPr>
        </p:pic>
      </p:grpSp>
      <p:grpSp>
        <p:nvGrpSpPr>
          <p:cNvPr id="25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6" name="Minus 3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Minus 42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8" name="Picture 43" descr="OCSCLogo-RGB-Small02-Tran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Minus 46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Minus 4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F62D69-718C-5FC3-EB0E-7CD3941A97B9}"/>
              </a:ext>
            </a:extLst>
          </p:cNvPr>
          <p:cNvSpPr txBox="1"/>
          <p:nvPr/>
        </p:nvSpPr>
        <p:spPr>
          <a:xfrm>
            <a:off x="3419872" y="1779014"/>
            <a:ext cx="2225289" cy="523220"/>
          </a:xfrm>
          <a:prstGeom prst="rect">
            <a:avLst/>
          </a:prstGeom>
          <a:solidFill>
            <a:srgbClr val="E6BB02"/>
          </a:solidFill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กลุ่มงานบริหารทั่วไป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0FAA0787-594F-B1C1-DE12-ED00E8AD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8100"/>
              </p:ext>
            </p:extLst>
          </p:nvPr>
        </p:nvGraphicFramePr>
        <p:xfrm>
          <a:off x="1519500" y="2508488"/>
          <a:ext cx="6096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9146051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71103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วุฒิการศึกษา</a:t>
                      </a:r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ค่าตอบแทน (บาท/เดือน)</a:t>
                      </a:r>
                      <a:endParaRPr lang="en-US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6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วุฒิปริญญาตรี</a:t>
                      </a:r>
                      <a:r>
                        <a:rPr lang="th-TH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หลักสูตร 4 ปี</a:t>
                      </a: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18,000</a:t>
                      </a: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6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วุฒิปริญญาโท</a:t>
                      </a: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21,000</a:t>
                      </a: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วุฒิปริญญาเอก</a:t>
                      </a: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25,200</a:t>
                      </a:r>
                      <a:endParaRPr lang="en-US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10729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3EE1A5F9-03E5-035E-BCF5-1FFD6CB05A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7" y="4387481"/>
            <a:ext cx="1008120" cy="10081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142495C-39F7-3CE6-B870-6922D3B8E7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1"/>
          <a:stretch/>
        </p:blipFill>
        <p:spPr>
          <a:xfrm>
            <a:off x="7693902" y="2769288"/>
            <a:ext cx="868645" cy="27664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CB6322-5566-942C-E674-7EF1D3B4EDFF}"/>
              </a:ext>
            </a:extLst>
          </p:cNvPr>
          <p:cNvSpPr txBox="1"/>
          <p:nvPr/>
        </p:nvSpPr>
        <p:spPr>
          <a:xfrm>
            <a:off x="1425453" y="692696"/>
            <a:ext cx="613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การได้รับอัตราค่าตอบแทนของพนักงานราชการ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F06BFEC-FD8C-CB18-882D-8DBCF3567C16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8858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F75EB9-8BC2-DFC8-D17F-C07EDC169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0" y="444604"/>
            <a:ext cx="1922581" cy="20499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078284">
            <a:off x="7928295" y="1415897"/>
            <a:ext cx="762876" cy="815961"/>
            <a:chOff x="8003139" y="568438"/>
            <a:chExt cx="762876" cy="815961"/>
          </a:xfrm>
        </p:grpSpPr>
        <p:pic>
          <p:nvPicPr>
            <p:cNvPr id="6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7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98903">
              <a:off x="8144191" y="762575"/>
              <a:ext cx="621824" cy="621824"/>
            </a:xfrm>
            <a:prstGeom prst="rect">
              <a:avLst/>
            </a:prstGeom>
            <a:noFill/>
          </p:spPr>
        </p:pic>
      </p:grpSp>
      <p:grpSp>
        <p:nvGrpSpPr>
          <p:cNvPr id="25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6" name="Minus 3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Minus 42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8" name="Picture 43" descr="OCSCLogo-RGB-Small02-Trans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Minus 46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Minus 4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F62D69-718C-5FC3-EB0E-7CD3941A97B9}"/>
              </a:ext>
            </a:extLst>
          </p:cNvPr>
          <p:cNvSpPr txBox="1"/>
          <p:nvPr/>
        </p:nvSpPr>
        <p:spPr>
          <a:xfrm>
            <a:off x="3231196" y="1445074"/>
            <a:ext cx="2371162" cy="523220"/>
          </a:xfrm>
          <a:prstGeom prst="rect">
            <a:avLst/>
          </a:prstGeom>
          <a:solidFill>
            <a:srgbClr val="E6BB02"/>
          </a:solidFill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กลุ่มงานวิชาชีพเฉพาะ</a:t>
            </a: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0FAA0787-594F-B1C1-DE12-ED00E8AD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58799"/>
              </p:ext>
            </p:extLst>
          </p:nvPr>
        </p:nvGraphicFramePr>
        <p:xfrm>
          <a:off x="566139" y="2284508"/>
          <a:ext cx="800272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3391460515"/>
                    </a:ext>
                  </a:extLst>
                </a:gridCol>
                <a:gridCol w="2386096">
                  <a:extLst>
                    <a:ext uri="{9D8B030D-6E8A-4147-A177-3AD203B41FA5}">
                      <a16:colId xmlns:a16="http://schemas.microsoft.com/office/drawing/2014/main" val="4171103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วุฒิการศึกษา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ค่าตอบแทน </a:t>
                      </a:r>
                    </a:p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(บาท/เดือน)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6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วุฒิปริญญาตรี หลักสูตร 4 ปี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19,500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96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วุฒิปริญญาตรี หลักสูตร 5 ปี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20,540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วุฒิปริญญาตรี (เภสัชศาสตร์บัณฑิต หลักสูตร 6 ปี)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22,750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10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วุฒิปริญญาโท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22,750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9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วุฒิปริญญาโท (ต่อจากวุฒิปริญญาตรี หลักสูตรไม่น้อยกว่า 5 ปี)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24,070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66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วุฒิปริญญาเอก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27,300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81418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5CB6322-5566-942C-E674-7EF1D3B4EDFF}"/>
              </a:ext>
            </a:extLst>
          </p:cNvPr>
          <p:cNvSpPr txBox="1"/>
          <p:nvPr/>
        </p:nvSpPr>
        <p:spPr>
          <a:xfrm>
            <a:off x="2250983" y="653758"/>
            <a:ext cx="613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การได้รับอัตราค่าตอบแทนของพนักงานราชการ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6E48E33-31D6-92A8-F5AA-87EF2F8DEF5C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663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788024" y="548680"/>
            <a:ext cx="3960440" cy="5904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539552" y="3356992"/>
            <a:ext cx="4032448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Down Arrow Callout 30"/>
          <p:cNvSpPr/>
          <p:nvPr/>
        </p:nvSpPr>
        <p:spPr>
          <a:xfrm>
            <a:off x="1547664" y="1988840"/>
            <a:ext cx="2088232" cy="1152128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ed Rectangle 28"/>
          <p:cNvSpPr/>
          <p:nvPr/>
        </p:nvSpPr>
        <p:spPr>
          <a:xfrm>
            <a:off x="755576" y="821937"/>
            <a:ext cx="3672408" cy="6983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-1102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6042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364088" y="679744"/>
            <a:ext cx="2952328" cy="733032"/>
          </a:xfrm>
          <a:prstGeom prst="downArrowCallout">
            <a:avLst>
              <a:gd name="adj1" fmla="val 137705"/>
              <a:gd name="adj2" fmla="val 137705"/>
              <a:gd name="adj3" fmla="val 16667"/>
              <a:gd name="adj4" fmla="val 6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บัญชีตามกลุ่มลักษณะงาน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002338" y="1994247"/>
            <a:ext cx="1447800" cy="3883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XX,XXX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XX,XXX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XX,XXX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X,XXX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X,XXX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X,XXX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701548" y="6031133"/>
            <a:ext cx="2089150" cy="4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th-TH" sz="2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เงินเดือนต่ำสุด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768544" y="1490751"/>
            <a:ext cx="201771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th-TH" sz="2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เงินเดือนสูงสุด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6084168" y="5157192"/>
            <a:ext cx="1293813" cy="407988"/>
          </a:xfrm>
          <a:prstGeom prst="upArrow">
            <a:avLst>
              <a:gd name="adj1" fmla="val 69037"/>
              <a:gd name="adj2" fmla="val 24898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เพิ่ม 5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6084168" y="4389165"/>
            <a:ext cx="1293812" cy="407987"/>
          </a:xfrm>
          <a:prstGeom prst="upArrow">
            <a:avLst>
              <a:gd name="adj1" fmla="val 69037"/>
              <a:gd name="adj2" fmla="val 24898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เพิ่ม 5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6084168" y="3669085"/>
            <a:ext cx="1293812" cy="407987"/>
          </a:xfrm>
          <a:prstGeom prst="upArrow">
            <a:avLst>
              <a:gd name="adj1" fmla="val 69037"/>
              <a:gd name="adj2" fmla="val 24898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เพิ่ม 5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6084168" y="2949005"/>
            <a:ext cx="1293812" cy="407987"/>
          </a:xfrm>
          <a:prstGeom prst="upArrow">
            <a:avLst>
              <a:gd name="adj1" fmla="val 69037"/>
              <a:gd name="adj2" fmla="val 24898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เพิ่ม 5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6084168" y="2228925"/>
            <a:ext cx="1293813" cy="407987"/>
          </a:xfrm>
          <a:prstGeom prst="upArrow">
            <a:avLst>
              <a:gd name="adj1" fmla="val 69037"/>
              <a:gd name="adj2" fmla="val 24898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เพิ่ม 5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%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956550" y="3467100"/>
            <a:ext cx="885825" cy="7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h-TH" sz="2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ไม่เกิน</a:t>
            </a:r>
            <a:br>
              <a:rPr lang="th-TH" sz="2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 ช่วง</a:t>
            </a: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 rot="-5337617">
            <a:off x="5427702" y="4747154"/>
            <a:ext cx="990600" cy="523875"/>
          </a:xfrm>
          <a:prstGeom prst="curvedDownArrow">
            <a:avLst>
              <a:gd name="adj1" fmla="val 20441"/>
              <a:gd name="adj2" fmla="val 44235"/>
              <a:gd name="adj3" fmla="val 33176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004668" y="4869160"/>
            <a:ext cx="107950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 ช่วง</a:t>
            </a:r>
          </a:p>
        </p:txBody>
      </p:sp>
      <p:sp>
        <p:nvSpPr>
          <p:cNvPr id="27" name="Right Brace 33"/>
          <p:cNvSpPr>
            <a:spLocks/>
          </p:cNvSpPr>
          <p:nvPr/>
        </p:nvSpPr>
        <p:spPr bwMode="auto">
          <a:xfrm>
            <a:off x="7740352" y="2276872"/>
            <a:ext cx="70867" cy="3143250"/>
          </a:xfrm>
          <a:prstGeom prst="rightBrace">
            <a:avLst>
              <a:gd name="adj1" fmla="val 8352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0702" y="941239"/>
            <a:ext cx="35285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การจ้างผู้มีประสบการณ์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79745" y="2073681"/>
            <a:ext cx="16690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หลักเกณฑ์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4798" y="3548302"/>
            <a:ext cx="44644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ผู้มีประสบการณ์ตรง </a:t>
            </a:r>
            <a:b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ให้ได้รับอัตราค่าตอบแทน</a:t>
            </a:r>
          </a:p>
          <a:p>
            <a:pPr algn="ctr"/>
            <a:r>
              <a:rPr lang="th-TH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    เพิ่มขึ้น 5 </a:t>
            </a:r>
            <a:r>
              <a:rPr lang="en-US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ต่อทุก</a:t>
            </a:r>
            <a:r>
              <a:rPr lang="th-TH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ประสบการณ์ 2 ปี</a:t>
            </a:r>
          </a:p>
          <a:p>
            <a:pPr algn="ctr"/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แต่ </a:t>
            </a:r>
            <a:r>
              <a:rPr lang="th-TH" sz="3600" b="1" u="sng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เพิ่มขึ้นไม่เกิน 5 ช่วง</a:t>
            </a:r>
            <a:endParaRPr lang="th-TH" sz="3600" dirty="0">
              <a:solidFill>
                <a:srgbClr val="00B050"/>
              </a:solidFill>
            </a:endParaRPr>
          </a:p>
          <a:p>
            <a:pPr algn="ctr"/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/>
              <a:t>  </a:t>
            </a:r>
          </a:p>
        </p:txBody>
      </p:sp>
      <p:pic>
        <p:nvPicPr>
          <p:cNvPr id="4098" name="Picture 2" descr="C:\Users\rumpa.k\Desktop\Free Icon\236797-teamwork-and-organization\png\curriculum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936104" cy="936104"/>
          </a:xfrm>
          <a:prstGeom prst="rect">
            <a:avLst/>
          </a:prstGeom>
          <a:noFill/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7D651DB4-BA3B-6939-667F-56927CA44584}"/>
              </a:ext>
            </a:extLst>
          </p:cNvPr>
          <p:cNvSpPr txBox="1">
            <a:spLocks/>
          </p:cNvSpPr>
          <p:nvPr/>
        </p:nvSpPr>
        <p:spPr>
          <a:xfrm>
            <a:off x="6810571" y="63747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2242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118099" y="1412776"/>
            <a:ext cx="6424685" cy="18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79712" y="1628703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พนักงานราชการที่มี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วุฒิปริญญาตรีขึ้นไป </a:t>
            </a: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ที่ได้รับค่าตอบแทน</a:t>
            </a:r>
            <a:b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</a:br>
            <a:r>
              <a:rPr lang="th-TH" b="1" dirty="0">
                <a:solidFill>
                  <a:srgbClr val="FF330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ไม่ถึงเดือนละ 15,000 บาท </a:t>
            </a: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ให้ได้รับ </a:t>
            </a:r>
            <a:r>
              <a:rPr lang="th-TH" b="1" dirty="0" err="1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พชค</a:t>
            </a: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. เพิ่มขึ้น</a:t>
            </a:r>
            <a:b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จากค่าตอบแทนอีก </a:t>
            </a:r>
            <a:r>
              <a:rPr lang="th-TH" b="1" dirty="0">
                <a:solidFill>
                  <a:srgbClr val="FF330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จนถึงเดือนละ 15,000 บาท</a:t>
            </a:r>
            <a:endParaRPr lang="th-TH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9895" y="404664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เงินช่วย</a:t>
            </a:r>
            <a:r>
              <a:rPr lang="th-TH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ค่าครองชีพพิเศษ (</a:t>
            </a:r>
            <a:r>
              <a:rPr lang="th-TH" sz="4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พชค.</a:t>
            </a:r>
            <a:r>
              <a:rPr lang="th-TH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23728" y="3381706"/>
            <a:ext cx="6552728" cy="30243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1475656" y="355504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55600" algn="l"/>
              </a:tabLst>
              <a:defRPr/>
            </a:pP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พนักงานราชการที่มี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วุฒิต่ำกว่า ปริญญาตรี </a:t>
            </a: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ที่ได้รับค่าตอบแทน</a:t>
            </a:r>
            <a:b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ไม่ถึงเดือนละ 13,285 บาท </a:t>
            </a: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ให้ได้รับ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พชค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. เดือนละ 2,000 บาท </a:t>
            </a:r>
            <a:b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แต่เมื่อรวมกับค่าตอบแทนแล้วต้อง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ไม่เกินเดือนละ 13,285 บาท</a:t>
            </a:r>
          </a:p>
          <a:p>
            <a:pPr algn="ctr"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 </a:t>
            </a:r>
            <a:r>
              <a:rPr lang="th-TH" b="1" kern="1100" spc="-70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กรณีค่าตอบแทนที่ได้รับดังกล่าวรวมแล้ว</a:t>
            </a:r>
          </a:p>
          <a:p>
            <a:pPr algn="ctr">
              <a:tabLst>
                <a:tab pos="355600" algn="l"/>
              </a:tabLst>
              <a:defRPr/>
            </a:pPr>
            <a:r>
              <a:rPr lang="th-TH" b="1" kern="1100" spc="-70" dirty="0">
                <a:solidFill>
                  <a:srgbClr val="00990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ไม่ถึงเดือนละ 10,000 บาท </a:t>
            </a: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ให้ได้รับ </a:t>
            </a:r>
            <a:r>
              <a:rPr lang="th-TH" b="1" dirty="0" err="1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พชค.</a:t>
            </a: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 เพิ่มขึ้นจากค่าตอบแทน</a:t>
            </a:r>
          </a:p>
          <a:p>
            <a:pPr algn="ctr">
              <a:tabLst>
                <a:tab pos="355600" algn="l"/>
              </a:tabLst>
              <a:defRPr/>
            </a:pPr>
            <a:r>
              <a:rPr lang="th-TH" b="1" dirty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อีกจนถึง </a:t>
            </a:r>
            <a:r>
              <a:rPr lang="th-TH" b="1" dirty="0">
                <a:solidFill>
                  <a:srgbClr val="009900"/>
                </a:solidFill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เดือนละ 10,000 บาท</a:t>
            </a:r>
            <a:endParaRPr lang="th-TH" dirty="0">
              <a:solidFill>
                <a:srgbClr val="009900"/>
              </a:solidFill>
            </a:endParaRPr>
          </a:p>
        </p:txBody>
      </p:sp>
      <p:grpSp>
        <p:nvGrpSpPr>
          <p:cNvPr id="26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7" name="Minus 26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Minus 27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9" name="Picture 28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-1102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0" name="Minus 29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Minus 30"/>
            <p:cNvSpPr/>
            <p:nvPr/>
          </p:nvSpPr>
          <p:spPr>
            <a:xfrm>
              <a:off x="-1476672" y="6406042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123" name="Picture 3" descr="C:\Users\rumpa.k\Desktop\Pic\gradu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1368152" cy="1102643"/>
          </a:xfrm>
          <a:prstGeom prst="rect">
            <a:avLst/>
          </a:prstGeom>
          <a:noFill/>
        </p:spPr>
      </p:pic>
      <p:pic>
        <p:nvPicPr>
          <p:cNvPr id="5124" name="Picture 4" descr="C:\Users\rumpa.k\Desktop\Pic\graduation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9698">
            <a:off x="166155" y="4298193"/>
            <a:ext cx="1853304" cy="133206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BFEC9-6ED9-30C7-6472-C372B384B10E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6654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317025" y="692696"/>
            <a:ext cx="6480720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92633"/>
              </p:ext>
            </p:extLst>
          </p:nvPr>
        </p:nvGraphicFramePr>
        <p:xfrm>
          <a:off x="467544" y="1124744"/>
          <a:ext cx="8280918" cy="5260113"/>
        </p:xfrm>
        <a:graphic>
          <a:graphicData uri="http://schemas.openxmlformats.org/drawingml/2006/table">
            <a:tbl>
              <a:tblPr/>
              <a:tblGrid>
                <a:gridCol w="131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229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คุณวุฒิ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 ม.ค. 57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 ธ.ค. 57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พนักงานราชการ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พชค.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พนักงานราชการ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พชค.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3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>
                          <a:solidFill>
                            <a:srgbClr val="0070C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ม.ต้น/ม.ปลาย</a:t>
                      </a:r>
                      <a:endParaRPr kumimoji="0" lang="en-US" sz="2400" b="1" kern="1200" dirty="0">
                        <a:solidFill>
                          <a:srgbClr val="0070C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11,930</a:t>
                      </a:r>
                      <a:endParaRPr kumimoji="0" lang="en-US" sz="2400" b="1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00430" algn="l"/>
                          <a:tab pos="1260475" algn="l"/>
                        </a:tabLst>
                        <a:defRPr/>
                      </a:pPr>
                      <a:r>
                        <a:rPr kumimoji="0" lang="th-TH" sz="24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10,430</a:t>
                      </a:r>
                      <a:endParaRPr kumimoji="0" lang="en-US" sz="2000" b="1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1,500</a:t>
                      </a:r>
                      <a:endParaRPr kumimoji="0" lang="en-US" sz="2400" b="1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12,430</a:t>
                      </a:r>
                      <a:endParaRPr kumimoji="0" lang="en-US" sz="2400" b="1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00430" algn="l"/>
                          <a:tab pos="1260475" algn="l"/>
                        </a:tabLst>
                        <a:defRPr/>
                      </a:pPr>
                      <a:r>
                        <a:rPr kumimoji="0" lang="th-TH" sz="24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10,430</a:t>
                      </a:r>
                      <a:endParaRPr kumimoji="0" lang="en-US" sz="2400" b="1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kern="1200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2,000</a:t>
                      </a:r>
                      <a:endParaRPr kumimoji="0" lang="en-US" sz="2400" b="1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en-US" sz="2400" b="1" kern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rgbClr val="0070C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ปวช.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12,285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11,280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1,005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13,280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11,280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2,000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400" b="1" dirty="0" err="1">
                          <a:solidFill>
                            <a:srgbClr val="0070C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ปวส.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13,800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13,800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ปริญญาตรี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18,000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18,000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ปริญญาโท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21,000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00430" algn="l"/>
                          <a:tab pos="1260475" algn="l"/>
                        </a:tabLs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MS Mincho"/>
                          <a:cs typeface="TH SarabunPSK" pitchFamily="34" charset="-34"/>
                        </a:rPr>
                        <a:t>21,000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2400" b="1" dirty="0">
                        <a:latin typeface="TH SarabunPSK" pitchFamily="34" charset="-34"/>
                        <a:ea typeface="MS Mincho"/>
                        <a:cs typeface="TH SarabunPSK" pitchFamily="34" charset="-34"/>
                      </a:endParaRPr>
                    </a:p>
                  </a:txBody>
                  <a:tcPr marL="65696" marR="65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1957132" y="4544032"/>
            <a:ext cx="3240087" cy="180022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1720" y="4509095"/>
            <a:ext cx="3240087" cy="180022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36096" y="4533834"/>
            <a:ext cx="3240088" cy="180022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36096" y="4509120"/>
            <a:ext cx="3240088" cy="1800225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32660" y="752347"/>
            <a:ext cx="66247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700" b="1" dirty="0">
                <a:solidFill>
                  <a:srgbClr val="FF33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เงินเพิ่ม</a:t>
            </a:r>
            <a:r>
              <a:rPr lang="th-TH" sz="3600" b="1" dirty="0">
                <a:latin typeface="TH SarabunPSK" pitchFamily="34" charset="-34"/>
                <a:ea typeface="Times New Roman"/>
                <a:cs typeface="TH SarabunPSK" pitchFamily="34" charset="-34"/>
              </a:rPr>
              <a:t>การครองชีพชั่วคราวของพนักงานราชการ</a:t>
            </a:r>
            <a:endParaRPr lang="en-US" sz="3600" b="1" dirty="0">
              <a:latin typeface="TH SarabunPSK" pitchFamily="34" charset="-34"/>
              <a:ea typeface="MS Mincho"/>
              <a:cs typeface="TH SarabunPSK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 rot="21078284">
            <a:off x="7909236" y="677948"/>
            <a:ext cx="806395" cy="822616"/>
            <a:chOff x="8003139" y="568438"/>
            <a:chExt cx="806395" cy="822616"/>
          </a:xfrm>
        </p:grpSpPr>
        <p:pic>
          <p:nvPicPr>
            <p:cNvPr id="20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21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98903">
              <a:off x="8187710" y="769230"/>
              <a:ext cx="621824" cy="621824"/>
            </a:xfrm>
            <a:prstGeom prst="rect">
              <a:avLst/>
            </a:prstGeom>
            <a:noFill/>
          </p:spPr>
        </p:pic>
      </p:grpSp>
      <p:grpSp>
        <p:nvGrpSpPr>
          <p:cNvPr id="22" name="Group 21"/>
          <p:cNvGrpSpPr/>
          <p:nvPr/>
        </p:nvGrpSpPr>
        <p:grpSpPr>
          <a:xfrm rot="21078284">
            <a:off x="381075" y="676916"/>
            <a:ext cx="806395" cy="822616"/>
            <a:chOff x="8003139" y="568438"/>
            <a:chExt cx="806395" cy="822616"/>
          </a:xfrm>
        </p:grpSpPr>
        <p:pic>
          <p:nvPicPr>
            <p:cNvPr id="23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24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98903">
              <a:off x="8187710" y="769230"/>
              <a:ext cx="621824" cy="621824"/>
            </a:xfrm>
            <a:prstGeom prst="rect">
              <a:avLst/>
            </a:prstGeom>
            <a:noFill/>
          </p:spPr>
        </p:pic>
      </p:grpSp>
      <p:grpSp>
        <p:nvGrpSpPr>
          <p:cNvPr id="25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6" name="Minus 25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Minus 26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8" name="Picture 27" descr="OCSCLogo-RGB-Small02-Tran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Minus 28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Minus 29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AA81A-3233-AA5E-E51F-00D0D2D9BB8A}"/>
              </a:ext>
            </a:extLst>
          </p:cNvPr>
          <p:cNvSpPr txBox="1">
            <a:spLocks/>
          </p:cNvSpPr>
          <p:nvPr/>
        </p:nvSpPr>
        <p:spPr>
          <a:xfrm>
            <a:off x="6768712" y="65449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5466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1520" y="2169927"/>
            <a:ext cx="8640960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th-TH" b="1" dirty="0">
              <a:solidFill>
                <a:srgbClr val="FF0000"/>
              </a:solidFill>
              <a:latin typeface="Angsana New" pitchFamily="18" charset="-34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11560" y="2396544"/>
            <a:ext cx="7777162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>
                <a:solidFill>
                  <a:srgbClr val="FF0000"/>
                </a:solidFill>
                <a:latin typeface="Angsana New" pitchFamily="18" charset="-34"/>
              </a:rPr>
              <a:t>  </a:t>
            </a:r>
            <a:r>
              <a:rPr lang="th-TH" sz="54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การกำหนดค่าตอบแทน</a:t>
            </a:r>
            <a:endParaRPr lang="th-TH" sz="4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893" y="3322055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6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สำหรับตำแหน่งที่มีเหตุพิเศษของพนักงานราชการ</a:t>
            </a:r>
          </a:p>
        </p:txBody>
      </p:sp>
      <p:pic>
        <p:nvPicPr>
          <p:cNvPr id="18" name="Picture 2" descr="C:\Users\rumpa.k\Desktop\Free Icon\236797-teamwork-and-organization\png\curricul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13943"/>
            <a:ext cx="1008112" cy="1008112"/>
          </a:xfrm>
          <a:prstGeom prst="rect">
            <a:avLst/>
          </a:prstGeom>
          <a:noFill/>
        </p:spPr>
      </p:pic>
      <p:pic>
        <p:nvPicPr>
          <p:cNvPr id="19" name="Picture 2" descr="C:\Users\rumpa.k\Desktop\Free Icon\236797-teamwork-and-organization\png\curricul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313943"/>
            <a:ext cx="1008112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613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53633" y="367404"/>
            <a:ext cx="2016224" cy="108012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621" y="367404"/>
            <a:ext cx="2232248" cy="936104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เหตุพิเศษ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68" y="1495635"/>
            <a:ext cx="7802212" cy="3688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เหตุพิเศษ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” หมายความว่าการทำงานที่มี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สภาพการทำงาน</a:t>
            </a:r>
            <a:b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ที่ไม่น่าอภิรมย์ ยากลำบาก ตรากตรำ เสี่ยงภัย เคร่งเครียด กดดัน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หรือเป็นการทำงานที่มีสภาพการทำงาน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เสี่ยงอันตรายทั้งต่อชีวิต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ร่างกาย อาจมีผลกระทบต่อร่างกาย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อาจก่อให้เกิดโรค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จากการปฏิบัติงาน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การสูญเสียอวัยวะ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หรือเป็นการทำงานที่ต้องใช้ความรู้ ความชำนาญประสบการณ์สูง ซึ่ง</a:t>
            </a:r>
            <a:r>
              <a:rPr lang="th-TH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เป็นสาขาที่ขาดแคลน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มีการสูญเสียผู้ปฏิบัติงานออกจากราชการเป็นจำนวนมาก</a:t>
            </a:r>
          </a:p>
        </p:txBody>
      </p:sp>
      <p:sp>
        <p:nvSpPr>
          <p:cNvPr id="7" name="Minus 6"/>
          <p:cNvSpPr/>
          <p:nvPr/>
        </p:nvSpPr>
        <p:spPr>
          <a:xfrm>
            <a:off x="-1188640" y="44624"/>
            <a:ext cx="9937104" cy="504056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Minus 7"/>
          <p:cNvSpPr/>
          <p:nvPr/>
        </p:nvSpPr>
        <p:spPr>
          <a:xfrm rot="5400000">
            <a:off x="4653840" y="3356992"/>
            <a:ext cx="8496944" cy="576064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 descr="OCSCLogo-RGB-Small02-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756" y="44624"/>
            <a:ext cx="1714500" cy="5349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Minus 8"/>
          <p:cNvSpPr/>
          <p:nvPr/>
        </p:nvSpPr>
        <p:spPr>
          <a:xfrm rot="5400000">
            <a:off x="-4235289" y="3190663"/>
            <a:ext cx="8973617" cy="576064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Minus 9"/>
          <p:cNvSpPr/>
          <p:nvPr/>
        </p:nvSpPr>
        <p:spPr>
          <a:xfrm>
            <a:off x="-1476672" y="6309320"/>
            <a:ext cx="12097344" cy="504056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6" name="Picture 1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42" y="492575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F99A0E9-A7BC-7BB9-63B4-E8FBD270F882}"/>
              </a:ext>
            </a:extLst>
          </p:cNvPr>
          <p:cNvSpPr txBox="1">
            <a:spLocks/>
          </p:cNvSpPr>
          <p:nvPr/>
        </p:nvSpPr>
        <p:spPr>
          <a:xfrm>
            <a:off x="6745302" y="65142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 descr="A building with towers and blue door&#10;&#10;Description automatically generated">
            <a:extLst>
              <a:ext uri="{FF2B5EF4-FFF2-40B4-BE49-F238E27FC236}">
                <a16:creationId xmlns:a16="http://schemas.microsoft.com/office/drawing/2014/main" id="{D7EC831F-79EC-7A16-FA72-177C3EBE29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2" y="5157192"/>
            <a:ext cx="1218064" cy="1218064"/>
          </a:xfrm>
          <a:prstGeom prst="rect">
            <a:avLst/>
          </a:prstGeom>
        </p:spPr>
      </p:pic>
      <p:pic>
        <p:nvPicPr>
          <p:cNvPr id="18" name="Picture 17" descr="A person wearing a helmet and protective gear&#10;&#10;Description automatically generated">
            <a:extLst>
              <a:ext uri="{FF2B5EF4-FFF2-40B4-BE49-F238E27FC236}">
                <a16:creationId xmlns:a16="http://schemas.microsoft.com/office/drawing/2014/main" id="{0314234C-F3F0-0EB2-5EB9-CF9E63C51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18" y="5080965"/>
            <a:ext cx="1285967" cy="1285967"/>
          </a:xfrm>
          <a:prstGeom prst="rect">
            <a:avLst/>
          </a:prstGeom>
        </p:spPr>
      </p:pic>
      <p:pic>
        <p:nvPicPr>
          <p:cNvPr id="20" name="Picture 19" descr="A person with a parachute&#10;&#10;Description automatically generated">
            <a:extLst>
              <a:ext uri="{FF2B5EF4-FFF2-40B4-BE49-F238E27FC236}">
                <a16:creationId xmlns:a16="http://schemas.microsoft.com/office/drawing/2014/main" id="{FE848255-996B-21A9-0F9F-7C02507C2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56" y="5055776"/>
            <a:ext cx="1218064" cy="1218064"/>
          </a:xfrm>
          <a:prstGeom prst="rect">
            <a:avLst/>
          </a:prstGeom>
        </p:spPr>
      </p:pic>
      <p:pic>
        <p:nvPicPr>
          <p:cNvPr id="22" name="Graphic 21" descr="Helicopter with solid fill">
            <a:extLst>
              <a:ext uri="{FF2B5EF4-FFF2-40B4-BE49-F238E27FC236}">
                <a16:creationId xmlns:a16="http://schemas.microsoft.com/office/drawing/2014/main" id="{334B4C53-9009-1F48-2914-4960ED3C6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8333" y="5079952"/>
            <a:ext cx="1285966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66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66192" y="482098"/>
            <a:ext cx="7278216" cy="78666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69572"/>
            <a:ext cx="7416823" cy="658112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ค่าตอบแทนสำหรับตำแหน่งที่มีเหตุพิเศษของพนักงานราชการ</a:t>
            </a:r>
          </a:p>
        </p:txBody>
      </p:sp>
      <p:sp>
        <p:nvSpPr>
          <p:cNvPr id="7" name="Minus 6"/>
          <p:cNvSpPr/>
          <p:nvPr/>
        </p:nvSpPr>
        <p:spPr>
          <a:xfrm>
            <a:off x="-1188640" y="44624"/>
            <a:ext cx="9937104" cy="504056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Minus 7"/>
          <p:cNvSpPr/>
          <p:nvPr/>
        </p:nvSpPr>
        <p:spPr>
          <a:xfrm rot="5400000">
            <a:off x="4653840" y="3356992"/>
            <a:ext cx="8496944" cy="576064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 descr="OCSCLogo-RGB-Small02-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756" y="44624"/>
            <a:ext cx="1714500" cy="5349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Minus 8"/>
          <p:cNvSpPr/>
          <p:nvPr/>
        </p:nvSpPr>
        <p:spPr>
          <a:xfrm rot="5400000">
            <a:off x="-4235289" y="3190663"/>
            <a:ext cx="8973617" cy="576064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Minus 9"/>
          <p:cNvSpPr/>
          <p:nvPr/>
        </p:nvSpPr>
        <p:spPr>
          <a:xfrm>
            <a:off x="-1476672" y="6309320"/>
            <a:ext cx="12097344" cy="504056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645CE-652F-A2B0-B1F5-A7F1E3EB1A5B}"/>
              </a:ext>
            </a:extLst>
          </p:cNvPr>
          <p:cNvSpPr txBox="1"/>
          <p:nvPr/>
        </p:nvSpPr>
        <p:spPr>
          <a:xfrm>
            <a:off x="772574" y="128003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ปัจจุบันมี 17 ตำแหน่ง ที่ได้รับค่าตอบแทนสำหรับตำแหน่งที่มีเหตุพิเศษของพนักงานราชการ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158BC2-1067-6F44-64C1-E4E6AF5406FE}"/>
              </a:ext>
            </a:extLst>
          </p:cNvPr>
          <p:cNvSpPr/>
          <p:nvPr/>
        </p:nvSpPr>
        <p:spPr>
          <a:xfrm>
            <a:off x="353711" y="1841868"/>
            <a:ext cx="1433943" cy="5596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ครูการศึกษาพิเศษ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2,000 – 2,500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3F4460-A959-9A13-DC4F-3113D2A7D4B4}"/>
              </a:ext>
            </a:extLst>
          </p:cNvPr>
          <p:cNvSpPr/>
          <p:nvPr/>
        </p:nvSpPr>
        <p:spPr>
          <a:xfrm>
            <a:off x="1844184" y="1841868"/>
            <a:ext cx="1592492" cy="5902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ผู้ปฏิบัติงานทางอากาศ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,000 – 15,000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A49E2-138F-542E-7B8A-95CA086943CC}"/>
              </a:ext>
            </a:extLst>
          </p:cNvPr>
          <p:cNvSpPr/>
          <p:nvPr/>
        </p:nvSpPr>
        <p:spPr>
          <a:xfrm>
            <a:off x="3510667" y="1833600"/>
            <a:ext cx="1433943" cy="7636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ผู้ปฏิบัติงานเกี่ยวกับ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กระสุน วัตถุระเบิด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วันละ 310 – 450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14B758-CE7C-A36B-C022-2CEE41E3D555}"/>
              </a:ext>
            </a:extLst>
          </p:cNvPr>
          <p:cNvSpPr/>
          <p:nvPr/>
        </p:nvSpPr>
        <p:spPr>
          <a:xfrm>
            <a:off x="7147386" y="1849709"/>
            <a:ext cx="1655570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5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ผู้ปฏิบัติงานเกี่ยวกับ</a:t>
            </a:r>
            <a:br>
              <a:rPr lang="th-TH" sz="155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55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การโดดร่มจากอากาศยาน </a:t>
            </a:r>
            <a:br>
              <a:rPr lang="th-TH" sz="155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55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3,200</a:t>
            </a:r>
            <a:endParaRPr lang="en-US" sz="155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FAB10F7-8650-85E9-EC7F-55F6531983B9}"/>
              </a:ext>
            </a:extLst>
          </p:cNvPr>
          <p:cNvSpPr/>
          <p:nvPr/>
        </p:nvSpPr>
        <p:spPr>
          <a:xfrm>
            <a:off x="3006246" y="2894570"/>
            <a:ext cx="2432793" cy="6265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ผู้ปฏิบัติงานที่เรือนจำในกรมราชทัณฑ์ 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00 - </a:t>
            </a:r>
            <a:r>
              <a:rPr lang="en-US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</a:t>
            </a:r>
            <a:r>
              <a:rPr lang="en-US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00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A6D8D8-7037-90E1-8E61-D7B4535A63AB}"/>
              </a:ext>
            </a:extLst>
          </p:cNvPr>
          <p:cNvSpPr/>
          <p:nvPr/>
        </p:nvSpPr>
        <p:spPr>
          <a:xfrm>
            <a:off x="346398" y="2708522"/>
            <a:ext cx="2558956" cy="6096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spc="-7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ผู้ปฏิบัติงานในกรมพัฒนาสังคมและสวัสดิการ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2,000</a:t>
            </a:r>
            <a:endParaRPr lang="en-US" sz="1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ED76EA-BA5B-2204-8A42-FB1D1F57F443}"/>
              </a:ext>
            </a:extLst>
          </p:cNvPr>
          <p:cNvSpPr/>
          <p:nvPr/>
        </p:nvSpPr>
        <p:spPr>
          <a:xfrm>
            <a:off x="5036487" y="1845030"/>
            <a:ext cx="2048201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ผู้ปฏิบัติงานด้านนิติวิทยาศาสตร์ ในสถาบันนิติวิทยาศาสตร์ 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3,000 – 4,000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4179E6-F2C7-CF1A-D288-317922020BCD}"/>
              </a:ext>
            </a:extLst>
          </p:cNvPr>
          <p:cNvSpPr/>
          <p:nvPr/>
        </p:nvSpPr>
        <p:spPr>
          <a:xfrm>
            <a:off x="5539931" y="2935300"/>
            <a:ext cx="3257671" cy="7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ผู้ปฏิบัติงานในสถานที่เพื่อการควบคุมตัวและสถานที่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เพื่อการตรวจพิสูจน์ในกรมราชทัณฑ์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,000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38A112-96E3-BD38-067F-E46FFEF89C4A}"/>
              </a:ext>
            </a:extLst>
          </p:cNvPr>
          <p:cNvSpPr/>
          <p:nvPr/>
        </p:nvSpPr>
        <p:spPr>
          <a:xfrm>
            <a:off x="363239" y="3619940"/>
            <a:ext cx="2840609" cy="758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ผู้ปฏิบัติงานปราบปรามและแก้ไขปัญหายาเสพติด </a:t>
            </a:r>
            <a:br>
              <a:rPr lang="th-TH" sz="15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5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 ปปส.</a:t>
            </a:r>
            <a:br>
              <a:rPr lang="th-TH" sz="15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5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4,500</a:t>
            </a:r>
            <a:endParaRPr lang="en-US" sz="1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3FC3C2-36FC-3B9F-B238-29FF9B32A491}"/>
              </a:ext>
            </a:extLst>
          </p:cNvPr>
          <p:cNvSpPr/>
          <p:nvPr/>
        </p:nvSpPr>
        <p:spPr>
          <a:xfrm>
            <a:off x="6427422" y="3887644"/>
            <a:ext cx="2186858" cy="5916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ผู้ปฏิบัติการใต้น้ำในกรมศิลปากร 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8,000 – 10,000</a:t>
            </a:r>
            <a:endParaRPr lang="en-US" sz="1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E51B24-3C17-B662-2AD5-09133A0D4A82}"/>
              </a:ext>
            </a:extLst>
          </p:cNvPr>
          <p:cNvSpPr/>
          <p:nvPr/>
        </p:nvSpPr>
        <p:spPr>
          <a:xfrm>
            <a:off x="6357613" y="4674675"/>
            <a:ext cx="2439989" cy="7075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ผู้ปฏิบัติงานในสำนักกษาปณ์ </a:t>
            </a:r>
            <a:b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กรมธนารักษ์ </a:t>
            </a:r>
            <a:b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2,000</a:t>
            </a:r>
            <a:endParaRPr lang="en-US" sz="1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AA1562-735F-45BD-665A-43A4876CB553}"/>
              </a:ext>
            </a:extLst>
          </p:cNvPr>
          <p:cNvSpPr/>
          <p:nvPr/>
        </p:nvSpPr>
        <p:spPr>
          <a:xfrm>
            <a:off x="366662" y="4636462"/>
            <a:ext cx="2314558" cy="65404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ผู้ปฏิบัติงานในสำนักงานคุมประพฤติ </a:t>
            </a:r>
            <a:b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2,000</a:t>
            </a:r>
            <a:endParaRPr lang="en-US" sz="1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BD9A48-6310-7064-A99B-ED2BC5E6AA51}"/>
              </a:ext>
            </a:extLst>
          </p:cNvPr>
          <p:cNvSpPr/>
          <p:nvPr/>
        </p:nvSpPr>
        <p:spPr>
          <a:xfrm>
            <a:off x="3317883" y="3788452"/>
            <a:ext cx="2889670" cy="8697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ผู้ปฏิบัติงานในหน่วยงานสังกัดกรมพินิจ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และคุ้มครองเด็กและเยาวชน 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1,400 – 5,500</a:t>
            </a:r>
            <a:endParaRPr lang="en-US" sz="1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C70B7AA-E298-0F1D-191D-E6636633B7F9}"/>
              </a:ext>
            </a:extLst>
          </p:cNvPr>
          <p:cNvSpPr/>
          <p:nvPr/>
        </p:nvSpPr>
        <p:spPr>
          <a:xfrm>
            <a:off x="2866156" y="4778877"/>
            <a:ext cx="3298388" cy="619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ผู้ปฏิบัติงานด้านการฟื้นฟูสมรรถภาพผู้ติดยาเสพติด </a:t>
            </a:r>
            <a:b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1,200 - 2,000</a:t>
            </a:r>
            <a:endParaRPr lang="en-US" sz="1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40C098-C9B5-27BF-512A-1536689B7E31}"/>
              </a:ext>
            </a:extLst>
          </p:cNvPr>
          <p:cNvSpPr/>
          <p:nvPr/>
        </p:nvSpPr>
        <p:spPr>
          <a:xfrm>
            <a:off x="353711" y="5588125"/>
            <a:ext cx="2133536" cy="8149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ผู้ปฏิบัติงานด้านการสาธารณสุข </a:t>
            </a:r>
            <a:b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1,000 – 3,000</a:t>
            </a:r>
            <a:endParaRPr lang="en-US" sz="1600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B530E7-B9E8-A0A6-E14A-E3D821A72515}"/>
              </a:ext>
            </a:extLst>
          </p:cNvPr>
          <p:cNvSpPr/>
          <p:nvPr/>
        </p:nvSpPr>
        <p:spPr>
          <a:xfrm>
            <a:off x="3006247" y="5531321"/>
            <a:ext cx="2465114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ผู้ปฏิบัติงานด้านกู้ภัย</a:t>
            </a:r>
            <a:br>
              <a:rPr lang="th-TH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และดับเพลิงในกรมท่าอากาศยาน </a:t>
            </a:r>
            <a:br>
              <a:rPr lang="th-TH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3,000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F12587-9850-8222-9629-562B3AEFF4B7}"/>
              </a:ext>
            </a:extLst>
          </p:cNvPr>
          <p:cNvSpPr/>
          <p:nvPr/>
        </p:nvSpPr>
        <p:spPr>
          <a:xfrm>
            <a:off x="5830122" y="5615620"/>
            <a:ext cx="2784158" cy="7599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7000"/>
              </a:lnSpc>
            </a:pPr>
            <a: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ผู้ปฏิบัติงาน</a:t>
            </a:r>
            <a:r>
              <a:rPr lang="th-TH" sz="1600" b="1" spc="-4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ด้านนิติวิทยาศาสตร์</a:t>
            </a:r>
            <a: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รพ.ตำรวจ </a:t>
            </a:r>
            <a:b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3,500 - 4,000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11575-425C-E34A-58A0-726F457CAF31}"/>
              </a:ext>
            </a:extLst>
          </p:cNvPr>
          <p:cNvSpPr txBox="1"/>
          <p:nvPr/>
        </p:nvSpPr>
        <p:spPr>
          <a:xfrm>
            <a:off x="878468" y="6578078"/>
            <a:ext cx="755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ประกาศคณะกรรมการบริหารพนักงานราชการ เรื่อง ค่าตอบแทนสำหรับตำแหน่งที่มีเหตุพิเศษของพนักงานราชการ พ.ศ. 2561 และที่แก้ไขเพิ่มเติม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858AB6C-537A-8D17-776E-9D3904D57753}"/>
              </a:ext>
            </a:extLst>
          </p:cNvPr>
          <p:cNvSpPr txBox="1">
            <a:spLocks/>
          </p:cNvSpPr>
          <p:nvPr/>
        </p:nvSpPr>
        <p:spPr>
          <a:xfrm>
            <a:off x="6768712" y="62532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8094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704014" y="4979817"/>
            <a:ext cx="7704856" cy="1440160"/>
          </a:xfrm>
          <a:custGeom>
            <a:avLst/>
            <a:gdLst>
              <a:gd name="connsiteX0" fmla="*/ 0 w 2627737"/>
              <a:gd name="connsiteY0" fmla="*/ 0 h 938516"/>
              <a:gd name="connsiteX1" fmla="*/ 2158479 w 2627737"/>
              <a:gd name="connsiteY1" fmla="*/ 0 h 938516"/>
              <a:gd name="connsiteX2" fmla="*/ 2627737 w 2627737"/>
              <a:gd name="connsiteY2" fmla="*/ 469258 h 938516"/>
              <a:gd name="connsiteX3" fmla="*/ 2158479 w 2627737"/>
              <a:gd name="connsiteY3" fmla="*/ 938516 h 938516"/>
              <a:gd name="connsiteX4" fmla="*/ 0 w 2627737"/>
              <a:gd name="connsiteY4" fmla="*/ 938516 h 938516"/>
              <a:gd name="connsiteX5" fmla="*/ 0 w 2627737"/>
              <a:gd name="connsiteY5" fmla="*/ 0 h 9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737" h="938516">
                <a:moveTo>
                  <a:pt x="2627737" y="938515"/>
                </a:moveTo>
                <a:lnTo>
                  <a:pt x="469258" y="938515"/>
                </a:lnTo>
                <a:lnTo>
                  <a:pt x="0" y="469258"/>
                </a:lnTo>
                <a:lnTo>
                  <a:pt x="469258" y="1"/>
                </a:lnTo>
                <a:lnTo>
                  <a:pt x="2627737" y="1"/>
                </a:lnTo>
                <a:lnTo>
                  <a:pt x="2627737" y="93851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48490" tIns="72391" rIns="135128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900" kern="1200" dirty="0"/>
          </a:p>
        </p:txBody>
      </p:sp>
      <p:sp>
        <p:nvSpPr>
          <p:cNvPr id="17" name="Rectangle 16"/>
          <p:cNvSpPr/>
          <p:nvPr/>
        </p:nvSpPr>
        <p:spPr>
          <a:xfrm>
            <a:off x="5242255" y="2075339"/>
            <a:ext cx="2952328" cy="259228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971600" y="2492897"/>
            <a:ext cx="2952328" cy="180020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8176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27658" y="764704"/>
            <a:ext cx="7416750" cy="1053976"/>
          </a:xfrm>
          <a:prstGeom prst="rect">
            <a:avLst/>
          </a:prstGeom>
          <a:solidFill>
            <a:srgbClr val="FFC000">
              <a:alpha val="69019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Gulim" pitchFamily="34" charset="-127"/>
                <a:cs typeface="TH SarabunPSK" pitchFamily="34" charset="-34"/>
              </a:rPr>
              <a:t>หลักเกณฑ์การเลื่อนค่าตอบแทนประจำปี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Gulim" pitchFamily="34" charset="-127"/>
              <a:cs typeface="TH SarabunPSK" pitchFamily="34" charset="-34"/>
            </a:endParaRPr>
          </a:p>
        </p:txBody>
      </p:sp>
      <p:sp>
        <p:nvSpPr>
          <p:cNvPr id="12" name="Cross 29"/>
          <p:cNvSpPr>
            <a:spLocks noChangeArrowheads="1"/>
          </p:cNvSpPr>
          <p:nvPr/>
        </p:nvSpPr>
        <p:spPr bwMode="auto">
          <a:xfrm>
            <a:off x="4272478" y="3069703"/>
            <a:ext cx="642937" cy="5715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954975" y="3174986"/>
            <a:ext cx="288032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มีระยะเวลาปฏิบัติงาน</a:t>
            </a:r>
            <a:b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ไม่น้อยกว่า </a:t>
            </a:r>
            <a:r>
              <a:rPr lang="th-TH" sz="3200" b="1" i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8 เดือน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31285" y="2153749"/>
            <a:ext cx="2808288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มีผลปฏิบัติงาน</a:t>
            </a:r>
          </a:p>
          <a:p>
            <a:pPr marL="0" lvl="1" algn="ctr"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ไม่ต่ำกว่าดี</a:t>
            </a:r>
          </a:p>
          <a:p>
            <a:pPr marL="0" lvl="1" algn="ctr"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โดยได้ไม่เกินอัตรา</a:t>
            </a:r>
          </a:p>
          <a:p>
            <a:pPr marL="0" lvl="1" algn="ctr">
              <a:defRPr/>
            </a:pPr>
            <a:r>
              <a:rPr lang="th-TH" sz="3200" b="1" i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ร้อยละ 6</a:t>
            </a:r>
          </a:p>
          <a:p>
            <a:pPr marL="0" lvl="1" algn="ctr">
              <a:defRPr/>
            </a:pPr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ของฐานค่าตอบแทน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92612" y="5099119"/>
            <a:ext cx="8280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7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ทั้งนี้</a:t>
            </a:r>
            <a:r>
              <a:rPr lang="th-TH" sz="27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ควบคุมวงเงินงบประมาณการเลื่อนค่าตอบแทน</a:t>
            </a:r>
          </a:p>
          <a:p>
            <a:pPr>
              <a:defRPr/>
            </a:pPr>
            <a:r>
              <a:rPr lang="th-TH" sz="27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ในวงเงิน </a:t>
            </a:r>
            <a:r>
              <a:rPr lang="th-TH" b="1" i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ไม่เกินร้อยละ 4 </a:t>
            </a:r>
            <a:r>
              <a:rPr lang="th-TH" sz="27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ของอัตราค่าตอบแทนพนักงานราชการ</a:t>
            </a:r>
          </a:p>
          <a:p>
            <a:pPr>
              <a:defRPr/>
            </a:pPr>
            <a:r>
              <a:rPr lang="th-TH" sz="27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(ที่มีคนครอง) ณ วันที่ 1 กันยายน</a:t>
            </a:r>
          </a:p>
        </p:txBody>
      </p:sp>
      <p:sp>
        <p:nvSpPr>
          <p:cNvPr id="20" name="Oval 19"/>
          <p:cNvSpPr/>
          <p:nvPr/>
        </p:nvSpPr>
        <p:spPr>
          <a:xfrm>
            <a:off x="704014" y="5092797"/>
            <a:ext cx="1229649" cy="1255172"/>
          </a:xfrm>
          <a:prstGeom prst="ellipse">
            <a:avLst/>
          </a:prstGeom>
          <a:solidFill>
            <a:schemeClr val="bg2"/>
          </a:solidFill>
          <a:ln w="57150"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2" descr="C:\Users\rumpa.k\Desktop\Free Icon\123368-color-startups-and-new-business\png\coi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4095">
            <a:off x="882419" y="5164545"/>
            <a:ext cx="809997" cy="809997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 rot="21078284">
            <a:off x="944518" y="5697240"/>
            <a:ext cx="687958" cy="635738"/>
            <a:chOff x="8003139" y="568438"/>
            <a:chExt cx="806395" cy="822616"/>
          </a:xfrm>
        </p:grpSpPr>
        <p:pic>
          <p:nvPicPr>
            <p:cNvPr id="28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72860">
              <a:off x="8003139" y="568438"/>
              <a:ext cx="669517" cy="669517"/>
            </a:xfrm>
            <a:prstGeom prst="rect">
              <a:avLst/>
            </a:prstGeom>
            <a:noFill/>
          </p:spPr>
        </p:pic>
        <p:pic>
          <p:nvPicPr>
            <p:cNvPr id="29" name="Picture 4" descr="C:\Users\rumpa.k\Desktop\Free Icon\123368-color-startups-and-new-business\png\dollar-bi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398903">
              <a:off x="8187710" y="769230"/>
              <a:ext cx="621824" cy="621824"/>
            </a:xfrm>
            <a:prstGeom prst="rect">
              <a:avLst/>
            </a:prstGeom>
            <a:noFill/>
          </p:spPr>
        </p:pic>
      </p:grpSp>
      <p:pic>
        <p:nvPicPr>
          <p:cNvPr id="7170" name="Picture 2" descr="C:\Users\rumpa.k\Desktop\Free Icon\Icon-Presentation\148705-essential-collection\png\calendar-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614332"/>
            <a:ext cx="576064" cy="576064"/>
          </a:xfrm>
          <a:prstGeom prst="rect">
            <a:avLst/>
          </a:prstGeom>
          <a:noFill/>
        </p:spPr>
      </p:pic>
      <p:pic>
        <p:nvPicPr>
          <p:cNvPr id="7172" name="Picture 4" descr="C:\Users\rumpa.k\Desktop\Free Icon\179602-business-set\png\like-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145213"/>
            <a:ext cx="432048" cy="432048"/>
          </a:xfrm>
          <a:prstGeom prst="rect">
            <a:avLst/>
          </a:prstGeom>
          <a:noFill/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706ACFD-9FE3-E52E-05D0-B238ECACE3F3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8665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67547" y="484278"/>
            <a:ext cx="5400601" cy="7664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th-TH" sz="42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สิทธิประโยชน์ของพนักงานราชการ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F8411A-111E-4D40-A61C-4DDE688890F2}"/>
              </a:ext>
            </a:extLst>
          </p:cNvPr>
          <p:cNvSpPr/>
          <p:nvPr/>
        </p:nvSpPr>
        <p:spPr>
          <a:xfrm>
            <a:off x="168792" y="6205696"/>
            <a:ext cx="8598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ตามประกาศ คพร. เรื่อง สิทธิประโยชน์</a:t>
            </a:r>
            <a:r>
              <a:rPr lang="th-TH" sz="2000" b="1" kern="0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ของพนักงานราชการ พ.ศ. 2554 และที่แก้ไขเพิ่มเติม</a:t>
            </a:r>
            <a:endParaRPr lang="th-TH" sz="2000" b="1" kern="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0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7119FC00-A46F-4B7C-A5BB-8C9F46D46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6" y="1523488"/>
            <a:ext cx="1737767" cy="2170089"/>
          </a:xfrm>
          <a:prstGeom prst="rect">
            <a:avLst/>
          </a:prstGeom>
        </p:spPr>
      </p:pic>
      <p:pic>
        <p:nvPicPr>
          <p:cNvPr id="24" name="Picture 23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07BF91D4-3347-4188-B158-7163E9D0C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6" y="4140079"/>
            <a:ext cx="2443770" cy="1629180"/>
          </a:xfrm>
          <a:prstGeom prst="rect">
            <a:avLst/>
          </a:prstGeom>
        </p:spPr>
      </p:pic>
      <p:pic>
        <p:nvPicPr>
          <p:cNvPr id="26" name="Picture 25" descr="Calendar&#10;&#10;Description automatically generated">
            <a:extLst>
              <a:ext uri="{FF2B5EF4-FFF2-40B4-BE49-F238E27FC236}">
                <a16:creationId xmlns:a16="http://schemas.microsoft.com/office/drawing/2014/main" id="{52347C0F-48AD-4AC9-8C0A-289C034670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4851" r="15547" b="4851"/>
          <a:stretch/>
        </p:blipFill>
        <p:spPr>
          <a:xfrm>
            <a:off x="3229464" y="4402862"/>
            <a:ext cx="1336335" cy="1368152"/>
          </a:xfrm>
          <a:prstGeom prst="rect">
            <a:avLst/>
          </a:prstGeom>
        </p:spPr>
      </p:pic>
      <p:pic>
        <p:nvPicPr>
          <p:cNvPr id="28" name="Picture 27" descr="A person with the arms out&#10;&#10;Description automatically generated with low confidence">
            <a:extLst>
              <a:ext uri="{FF2B5EF4-FFF2-40B4-BE49-F238E27FC236}">
                <a16:creationId xmlns:a16="http://schemas.microsoft.com/office/drawing/2014/main" id="{993A5634-B47F-47B4-82F8-04F8ADCED2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48" y="1643269"/>
            <a:ext cx="2324716" cy="1930525"/>
          </a:xfrm>
          <a:prstGeom prst="rect">
            <a:avLst/>
          </a:prstGeom>
        </p:spPr>
      </p:pic>
      <p:pic>
        <p:nvPicPr>
          <p:cNvPr id="16" name="Picture 5" descr="C:\Users\rumpa.k\Desktop\Free Icon\387544-medical\png\101-first-aid-kit.png">
            <a:extLst>
              <a:ext uri="{FF2B5EF4-FFF2-40B4-BE49-F238E27FC236}">
                <a16:creationId xmlns:a16="http://schemas.microsoft.com/office/drawing/2014/main" id="{AF809DBA-6E3C-D11C-DBA6-55968A42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8259" y="4363893"/>
            <a:ext cx="1260209" cy="1260209"/>
          </a:xfrm>
          <a:prstGeom prst="rect">
            <a:avLst/>
          </a:prstGeom>
          <a:noFill/>
        </p:spPr>
      </p:pic>
      <p:pic>
        <p:nvPicPr>
          <p:cNvPr id="18" name="Picture 17" descr="van 1.png">
            <a:extLst>
              <a:ext uri="{FF2B5EF4-FFF2-40B4-BE49-F238E27FC236}">
                <a16:creationId xmlns:a16="http://schemas.microsoft.com/office/drawing/2014/main" id="{C68BD75C-B438-C37C-8659-4699E8C7BC0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64940" y="4571249"/>
            <a:ext cx="2122732" cy="1330446"/>
          </a:xfrm>
          <a:prstGeom prst="rect">
            <a:avLst/>
          </a:prstGeom>
        </p:spPr>
      </p:pic>
      <p:pic>
        <p:nvPicPr>
          <p:cNvPr id="4" name="Picture 3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BCA97A2E-4C60-AF2D-7A86-E9D637D4D1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10" y="1535007"/>
            <a:ext cx="3446580" cy="24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7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3528" y="1196752"/>
            <a:ext cx="8470353" cy="4481885"/>
            <a:chOff x="1143000" y="1996075"/>
            <a:chExt cx="7442873" cy="3833813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1143000" y="1996075"/>
              <a:ext cx="3833813" cy="3833813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gray">
            <a:xfrm>
              <a:off x="1447800" y="2289179"/>
              <a:ext cx="3200400" cy="3200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3604909" y="2143333"/>
              <a:ext cx="4823149" cy="50006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ทางเลือกการจ้างงานภาครัฐที่ </a:t>
              </a: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ยืดหยุ่น</a:t>
              </a:r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และ </a:t>
              </a: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คล่องตัว</a:t>
              </a:r>
              <a:endPara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4004809" y="3075579"/>
              <a:ext cx="4486973" cy="49847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CB5DAC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 err="1">
                  <a:latin typeface="TH SarabunPSK" pitchFamily="34" charset="-34"/>
                  <a:cs typeface="TH SarabunPSK" pitchFamily="34" charset="-34"/>
                </a:rPr>
                <a:t>จ้างตามหลัก</a:t>
              </a:r>
              <a:r>
                <a:rPr lang="en-US" b="1" dirty="0" err="1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สมรรถนะ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 &amp; </a:t>
              </a:r>
              <a:r>
                <a:rPr lang="en-US" b="1" dirty="0" err="1">
                  <a:latin typeface="TH SarabunPSK" pitchFamily="34" charset="-34"/>
                  <a:cs typeface="TH SarabunPSK" pitchFamily="34" charset="-34"/>
                </a:rPr>
                <a:t>หลัก</a:t>
              </a:r>
              <a:r>
                <a:rPr lang="en-US" b="1" dirty="0" err="1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ผลสัมฤทธิ์</a:t>
              </a: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ของงาน</a:t>
              </a:r>
              <a:endPara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4286592" y="4066417"/>
              <a:ext cx="4299281" cy="5000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00990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/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เข้า-ออกตาม</a:t>
              </a: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สัญญาจ้าง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 ต่อสัญญาได้หากจำเป็น</a:t>
              </a:r>
              <a:endPara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>
              <a:off x="3599587" y="4909641"/>
              <a:ext cx="2733173" cy="50006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t"/>
            <a:lstStyle/>
            <a:p>
              <a:pPr>
                <a:lnSpc>
                  <a:spcPct val="90000"/>
                </a:lnSpc>
              </a:pPr>
              <a:r>
                <a:rPr lang="th-TH" b="1" dirty="0">
                  <a:solidFill>
                    <a:schemeClr val="tx2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ไม่เป็นการจ้างงานตลอดชีพ</a:t>
              </a:r>
              <a:endParaRPr lang="th-TH" sz="16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59632" y="2498120"/>
            <a:ext cx="25106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ปรัชญา</a:t>
            </a:r>
          </a:p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ของระบบ</a:t>
            </a:r>
          </a:p>
          <a:p>
            <a:pPr algn="ctr"/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พนักงานราชการ</a:t>
            </a:r>
          </a:p>
        </p:txBody>
      </p:sp>
      <p:pic>
        <p:nvPicPr>
          <p:cNvPr id="25" name="Picture 24" descr="Group 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706522"/>
            <a:ext cx="1152128" cy="786373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45F5D66-0283-6112-95BB-1CFC7C678BFE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ดาว 24 แฉก 1"/>
          <p:cNvSpPr/>
          <p:nvPr/>
        </p:nvSpPr>
        <p:spPr>
          <a:xfrm>
            <a:off x="266813" y="3188800"/>
            <a:ext cx="2016224" cy="1481499"/>
          </a:xfrm>
          <a:prstGeom prst="star24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Rounded Rectangular Callout 60"/>
          <p:cNvSpPr/>
          <p:nvPr/>
        </p:nvSpPr>
        <p:spPr>
          <a:xfrm rot="10800000">
            <a:off x="350474" y="4714857"/>
            <a:ext cx="2083865" cy="171450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Rounded Rectangular Callout 57"/>
          <p:cNvSpPr/>
          <p:nvPr/>
        </p:nvSpPr>
        <p:spPr>
          <a:xfrm>
            <a:off x="323528" y="626906"/>
            <a:ext cx="2088232" cy="229803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1" name="Straight Arrow Connector 20"/>
          <p:cNvCxnSpPr>
            <a:cxnSpLocks/>
            <a:stCxn id="32" idx="3"/>
          </p:cNvCxnSpPr>
          <p:nvPr/>
        </p:nvCxnSpPr>
        <p:spPr>
          <a:xfrm flipV="1">
            <a:off x="2348556" y="1155532"/>
            <a:ext cx="2204700" cy="273891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32" idx="3"/>
          </p:cNvCxnSpPr>
          <p:nvPr/>
        </p:nvCxnSpPr>
        <p:spPr>
          <a:xfrm flipV="1">
            <a:off x="2348556" y="1798469"/>
            <a:ext cx="2204700" cy="209597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32" idx="3"/>
          </p:cNvCxnSpPr>
          <p:nvPr/>
        </p:nvCxnSpPr>
        <p:spPr>
          <a:xfrm flipV="1">
            <a:off x="2348556" y="2441407"/>
            <a:ext cx="2204700" cy="145303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32" idx="3"/>
          </p:cNvCxnSpPr>
          <p:nvPr/>
        </p:nvCxnSpPr>
        <p:spPr>
          <a:xfrm flipV="1">
            <a:off x="2348556" y="3084344"/>
            <a:ext cx="2204700" cy="810098"/>
          </a:xfrm>
          <a:prstGeom prst="straightConnector1">
            <a:avLst/>
          </a:prstGeom>
          <a:ln w="28575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32" idx="3"/>
          </p:cNvCxnSpPr>
          <p:nvPr/>
        </p:nvCxnSpPr>
        <p:spPr>
          <a:xfrm flipV="1">
            <a:off x="2348556" y="3727282"/>
            <a:ext cx="2204700" cy="16716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32" idx="3"/>
          </p:cNvCxnSpPr>
          <p:nvPr/>
        </p:nvCxnSpPr>
        <p:spPr>
          <a:xfrm>
            <a:off x="2348556" y="3894442"/>
            <a:ext cx="2204700" cy="4757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32" idx="3"/>
          </p:cNvCxnSpPr>
          <p:nvPr/>
        </p:nvCxnSpPr>
        <p:spPr>
          <a:xfrm>
            <a:off x="2348556" y="3894442"/>
            <a:ext cx="2204700" cy="1118715"/>
          </a:xfrm>
          <a:prstGeom prst="straightConnector1">
            <a:avLst/>
          </a:prstGeom>
          <a:ln w="28575">
            <a:solidFill>
              <a:srgbClr val="EA2AE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32" idx="3"/>
          </p:cNvCxnSpPr>
          <p:nvPr/>
        </p:nvCxnSpPr>
        <p:spPr>
          <a:xfrm>
            <a:off x="2348556" y="3894442"/>
            <a:ext cx="2204700" cy="17616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32" idx="3"/>
          </p:cNvCxnSpPr>
          <p:nvPr/>
        </p:nvCxnSpPr>
        <p:spPr>
          <a:xfrm>
            <a:off x="2348556" y="3894442"/>
            <a:ext cx="2204700" cy="2404590"/>
          </a:xfrm>
          <a:prstGeom prst="straightConnector1">
            <a:avLst/>
          </a:prstGeom>
          <a:ln w="28575">
            <a:solidFill>
              <a:srgbClr val="E6BB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6308" y="3417388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สิทธิ</a:t>
            </a:r>
          </a:p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ประโยชน์</a:t>
            </a:r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gray">
          <a:xfrm>
            <a:off x="4499992" y="620688"/>
            <a:ext cx="4104456" cy="504056"/>
          </a:xfrm>
          <a:prstGeom prst="roundRect">
            <a:avLst>
              <a:gd name="adj" fmla="val 50000"/>
            </a:avLst>
          </a:prstGeom>
          <a:ln w="571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การลา</a:t>
            </a:r>
            <a:endParaRPr lang="en-US" sz="3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gray">
          <a:xfrm>
            <a:off x="4499992" y="1268760"/>
            <a:ext cx="4104456" cy="518106"/>
          </a:xfrm>
          <a:prstGeom prst="roundRect">
            <a:avLst>
              <a:gd name="adj" fmla="val 50000"/>
            </a:avLst>
          </a:prstGeom>
          <a:ln w="57150"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เครื่องราชฯ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gray">
          <a:xfrm>
            <a:off x="4499992" y="1937719"/>
            <a:ext cx="4104456" cy="518106"/>
          </a:xfrm>
          <a:prstGeom prst="roundRect">
            <a:avLst>
              <a:gd name="adj" fmla="val 50000"/>
            </a:avLst>
          </a:prstGeom>
          <a:ln w="57150"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เบี้ยประชุม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gray">
          <a:xfrm>
            <a:off x="4499992" y="2622862"/>
            <a:ext cx="4104456" cy="518106"/>
          </a:xfrm>
          <a:prstGeom prst="roundRect">
            <a:avLst>
              <a:gd name="adj" fmla="val 50000"/>
            </a:avLst>
          </a:prstGeom>
          <a:ln w="57150">
            <a:solidFill>
              <a:srgbClr val="CC0066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ค่าทดแทน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AutoShape 5"/>
          <p:cNvSpPr>
            <a:spLocks noChangeArrowheads="1"/>
          </p:cNvSpPr>
          <p:nvPr/>
        </p:nvSpPr>
        <p:spPr bwMode="gray">
          <a:xfrm>
            <a:off x="4499992" y="3342942"/>
            <a:ext cx="4104456" cy="518106"/>
          </a:xfrm>
          <a:prstGeom prst="roundRect">
            <a:avLst>
              <a:gd name="adj" fmla="val 50000"/>
            </a:avLst>
          </a:prstGeom>
          <a:ln w="57150"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ค่าชดเชย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gray">
          <a:xfrm>
            <a:off x="4499992" y="4050665"/>
            <a:ext cx="4104456" cy="518106"/>
          </a:xfrm>
          <a:prstGeom prst="roundRect">
            <a:avLst>
              <a:gd name="adj" fmla="val 50000"/>
            </a:avLst>
          </a:prstGeom>
          <a:ln w="57150">
            <a:solidFill>
              <a:srgbClr val="92D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ประกันสังคม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gray">
          <a:xfrm>
            <a:off x="4499992" y="4723451"/>
            <a:ext cx="4104456" cy="518106"/>
          </a:xfrm>
          <a:prstGeom prst="roundRect">
            <a:avLst>
              <a:gd name="adj" fmla="val 50000"/>
            </a:avLst>
          </a:prstGeom>
          <a:ln w="57150">
            <a:solidFill>
              <a:srgbClr val="EA2AE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ค่าตอบแทนปฏิบัติงานนอกเวลา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gray">
          <a:xfrm>
            <a:off x="4499992" y="5394103"/>
            <a:ext cx="4104456" cy="518106"/>
          </a:xfrm>
          <a:prstGeom prst="roundRect">
            <a:avLst>
              <a:gd name="adj" fmla="val 500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สิทธิรับค่าจ้างระหว่างลา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gray">
          <a:xfrm>
            <a:off x="4499992" y="6054532"/>
            <a:ext cx="4104456" cy="518106"/>
          </a:xfrm>
          <a:prstGeom prst="roundRect">
            <a:avLst>
              <a:gd name="adj" fmla="val 50000"/>
            </a:avLst>
          </a:prstGeom>
          <a:ln w="57150">
            <a:solidFill>
              <a:srgbClr val="E6BB02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ค่าใช้จ่ายในการเดินทางไปราชการ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 descr="C:\Users\rumpa.k\Desktop\Free Icon\138198-business-collection\png\ri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92118"/>
            <a:ext cx="864096" cy="864096"/>
          </a:xfrm>
          <a:prstGeom prst="rect">
            <a:avLst/>
          </a:prstGeom>
          <a:noFill/>
        </p:spPr>
      </p:pic>
      <p:pic>
        <p:nvPicPr>
          <p:cNvPr id="2053" name="Picture 5" descr="C:\Users\rumpa.k\Desktop\Free Icon\387544-medical\png\101-first-aid-k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67982"/>
            <a:ext cx="945727" cy="945727"/>
          </a:xfrm>
          <a:prstGeom prst="rect">
            <a:avLst/>
          </a:prstGeom>
          <a:noFill/>
        </p:spPr>
      </p:pic>
      <p:pic>
        <p:nvPicPr>
          <p:cNvPr id="2054" name="Picture 6" descr="C:\Users\rumpa.k\Desktop\Free Icon\Photo icon\hand-with-pen-mark-calendar_1325-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475656" y="1100030"/>
            <a:ext cx="864095" cy="864095"/>
          </a:xfrm>
          <a:prstGeom prst="rect">
            <a:avLst/>
          </a:prstGeom>
          <a:noFill/>
        </p:spPr>
      </p:pic>
      <p:pic>
        <p:nvPicPr>
          <p:cNvPr id="2055" name="Picture 7" descr="C:\Users\rumpa.k\Desktop\Free Icon\201622-education\png\bad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4876940"/>
            <a:ext cx="712936" cy="712936"/>
          </a:xfrm>
          <a:prstGeom prst="rect">
            <a:avLst/>
          </a:prstGeom>
          <a:noFill/>
        </p:spPr>
      </p:pic>
      <p:pic>
        <p:nvPicPr>
          <p:cNvPr id="2056" name="Picture 8" descr="C:\Users\rumpa.k\Desktop\Free Icon\234069-web-design-and-development\png\browser-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445" y="4867246"/>
            <a:ext cx="772347" cy="772347"/>
          </a:xfrm>
          <a:prstGeom prst="rect">
            <a:avLst/>
          </a:prstGeom>
          <a:noFill/>
        </p:spPr>
      </p:pic>
      <p:pic>
        <p:nvPicPr>
          <p:cNvPr id="59" name="Picture 58" descr="van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2477" y="5649915"/>
            <a:ext cx="1045183" cy="655080"/>
          </a:xfrm>
          <a:prstGeom prst="rect">
            <a:avLst/>
          </a:prstGeom>
        </p:spPr>
      </p:pic>
      <p:grpSp>
        <p:nvGrpSpPr>
          <p:cNvPr id="34" name="Group 3"/>
          <p:cNvGrpSpPr/>
          <p:nvPr/>
        </p:nvGrpSpPr>
        <p:grpSpPr>
          <a:xfrm>
            <a:off x="-1476672" y="-936105"/>
            <a:ext cx="12097344" cy="8973617"/>
            <a:chOff x="-1476672" y="-1008113"/>
            <a:chExt cx="12097344" cy="8973617"/>
          </a:xfrm>
        </p:grpSpPr>
        <p:sp>
          <p:nvSpPr>
            <p:cNvPr id="3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Picture 6" descr="OCSCLogo-RGB-Small02-Trans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8" name="Minus 7"/>
            <p:cNvSpPr/>
            <p:nvPr/>
          </p:nvSpPr>
          <p:spPr>
            <a:xfrm rot="5400000">
              <a:off x="-4328257" y="3097695"/>
              <a:ext cx="8973617" cy="762001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9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AF534FB-C225-BD62-78EB-50548D0ED5BA}"/>
              </a:ext>
            </a:extLst>
          </p:cNvPr>
          <p:cNvSpPr txBox="1">
            <a:spLocks/>
          </p:cNvSpPr>
          <p:nvPr/>
        </p:nvSpPr>
        <p:spPr>
          <a:xfrm>
            <a:off x="6781966" y="6429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08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encil and writing on a piece of paper&#10;&#10;Description automatically generated">
            <a:extLst>
              <a:ext uri="{FF2B5EF4-FFF2-40B4-BE49-F238E27FC236}">
                <a16:creationId xmlns:a16="http://schemas.microsoft.com/office/drawing/2014/main" id="{CDDA9382-9F32-DD63-4ECB-F9D466EF8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56" y="31444"/>
            <a:ext cx="1250895" cy="9575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7524" y="15352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การกำหนด</a:t>
            </a:r>
            <a:r>
              <a:rPr lang="th-TH" sz="4000" b="1" dirty="0">
                <a:solidFill>
                  <a:srgbClr val="E94A1F"/>
                </a:solidFill>
                <a:latin typeface="TH SarabunPSK" pitchFamily="34" charset="-34"/>
                <a:cs typeface="TH SarabunPSK" pitchFamily="34" charset="-34"/>
              </a:rPr>
              <a:t>สิทธิประโยชน์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ให้แก่พนักงานราชการ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23448"/>
              </p:ext>
            </p:extLst>
          </p:nvPr>
        </p:nvGraphicFramePr>
        <p:xfrm>
          <a:off x="755148" y="883858"/>
          <a:ext cx="7704856" cy="562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ประเภทการลา</a:t>
                      </a:r>
                      <a:endParaRPr lang="th-TH" sz="3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สิทธิการลา</a:t>
                      </a:r>
                      <a:endParaRPr lang="th-TH" sz="3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ได้รับค่าตอบแทน</a:t>
                      </a:r>
                      <a:endParaRPr lang="th-TH" sz="3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ป่วย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เท่าที่ป่วยจริง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ปีหนึ่งไม่เกิน 30 วัน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 คลอดบุตร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90 วัน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000"/>
                        </a:spcBef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45 วัน / 45 วัน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347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3. กิจส่วนตัว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ปีละไม่เกิน 10 วัน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ปีหนึ่งไม่เกิน 10 วัน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224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พักผ่อน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ปีละ 10 วันทำการ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ปีหนึ่งไม่เกิน 10 วัน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(สะสมได้ไม่เกิน 15 วัน)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194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ตรวจเลือก/เตรียมพล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ให้ลาเพื่อรับราชการทหาร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ปีหนึ่งไม่เกิน 60 วัน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7152">
                <a:tc>
                  <a:txBody>
                    <a:bodyPr/>
                    <a:lstStyle/>
                    <a:p>
                      <a:pPr>
                        <a:tabLst>
                          <a:tab pos="87313" algn="l"/>
                          <a:tab pos="174625" algn="l"/>
                          <a:tab pos="271463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6. ลาอุปสมบท/ประกอบพิธี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ฮัจญ์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120 วัน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(เป็นพนักงานราชการ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ไม่น้อยกว่า 4ปี)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120 วัน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3748">
                <a:tc>
                  <a:txBody>
                    <a:bodyPr/>
                    <a:lstStyle/>
                    <a:p>
                      <a:pPr>
                        <a:tabLst>
                          <a:tab pos="87313" algn="l"/>
                          <a:tab pos="174625" algn="l"/>
                          <a:tab pos="271463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7. ลาไปช่วยเหลือภริยาที่คลอดบุตร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ติดต่อกันได้ไม่เกิน 15 วันทำการ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ไม่เกิน 15 วันทำการ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22084"/>
                  </a:ext>
                </a:extLst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41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D0C7A-5871-0C75-846D-5BE72C18BE50}"/>
              </a:ext>
            </a:extLst>
          </p:cNvPr>
          <p:cNvSpPr txBox="1"/>
          <p:nvPr/>
        </p:nvSpPr>
        <p:spPr>
          <a:xfrm>
            <a:off x="1484995" y="6633361"/>
            <a:ext cx="6481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ประกาศคณะกรรมการบริหารพนักงานราชการ เรื่อง สิทธิประโยชน์ของพนักงานราชการ พ.ศ. 2554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และที่แก้ไขเพิ่มเติม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Minus 5">
            <a:extLst>
              <a:ext uri="{FF2B5EF4-FFF2-40B4-BE49-F238E27FC236}">
                <a16:creationId xmlns:a16="http://schemas.microsoft.com/office/drawing/2014/main" id="{DFCF94D0-27AD-1645-0786-50850B381EFE}"/>
              </a:ext>
            </a:extLst>
          </p:cNvPr>
          <p:cNvSpPr/>
          <p:nvPr/>
        </p:nvSpPr>
        <p:spPr>
          <a:xfrm>
            <a:off x="-1044624" y="-136966"/>
            <a:ext cx="11593288" cy="504056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Minus 7">
            <a:extLst>
              <a:ext uri="{FF2B5EF4-FFF2-40B4-BE49-F238E27FC236}">
                <a16:creationId xmlns:a16="http://schemas.microsoft.com/office/drawing/2014/main" id="{5C27EAB4-4092-1DB5-2FA3-23F00C89CDD9}"/>
              </a:ext>
            </a:extLst>
          </p:cNvPr>
          <p:cNvSpPr/>
          <p:nvPr/>
        </p:nvSpPr>
        <p:spPr>
          <a:xfrm rot="5400000">
            <a:off x="-4047259" y="3047999"/>
            <a:ext cx="8973617" cy="762001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Minus 4">
            <a:extLst>
              <a:ext uri="{FF2B5EF4-FFF2-40B4-BE49-F238E27FC236}">
                <a16:creationId xmlns:a16="http://schemas.microsoft.com/office/drawing/2014/main" id="{773CE9A9-ACC9-FA6A-6657-869E380279F1}"/>
              </a:ext>
            </a:extLst>
          </p:cNvPr>
          <p:cNvSpPr/>
          <p:nvPr/>
        </p:nvSpPr>
        <p:spPr>
          <a:xfrm rot="5400000">
            <a:off x="4634095" y="3032956"/>
            <a:ext cx="8568952" cy="576064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Minus 8">
            <a:extLst>
              <a:ext uri="{FF2B5EF4-FFF2-40B4-BE49-F238E27FC236}">
                <a16:creationId xmlns:a16="http://schemas.microsoft.com/office/drawing/2014/main" id="{889665D6-2101-0D11-79F0-457C4A392E0F}"/>
              </a:ext>
            </a:extLst>
          </p:cNvPr>
          <p:cNvSpPr/>
          <p:nvPr/>
        </p:nvSpPr>
        <p:spPr>
          <a:xfrm>
            <a:off x="-1476672" y="6353944"/>
            <a:ext cx="12097344" cy="504056"/>
          </a:xfrm>
          <a:prstGeom prst="mathMinus">
            <a:avLst>
              <a:gd name="adj1" fmla="val 12063"/>
            </a:avLst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945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5796136" y="3861048"/>
            <a:ext cx="3096344" cy="2808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" name="Rectangle 65"/>
          <p:cNvSpPr/>
          <p:nvPr/>
        </p:nvSpPr>
        <p:spPr>
          <a:xfrm>
            <a:off x="3059832" y="3861048"/>
            <a:ext cx="2736304" cy="2808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Rectangle 64"/>
          <p:cNvSpPr/>
          <p:nvPr/>
        </p:nvSpPr>
        <p:spPr>
          <a:xfrm>
            <a:off x="251520" y="3861048"/>
            <a:ext cx="2808312" cy="2808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Rectangle 63"/>
          <p:cNvSpPr/>
          <p:nvPr/>
        </p:nvSpPr>
        <p:spPr>
          <a:xfrm>
            <a:off x="5796136" y="1412776"/>
            <a:ext cx="309634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Rectangle 62"/>
          <p:cNvSpPr/>
          <p:nvPr/>
        </p:nvSpPr>
        <p:spPr>
          <a:xfrm>
            <a:off x="3059832" y="1412776"/>
            <a:ext cx="2736304" cy="2448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Rectangle 61"/>
          <p:cNvSpPr/>
          <p:nvPr/>
        </p:nvSpPr>
        <p:spPr>
          <a:xfrm>
            <a:off x="251520" y="1412776"/>
            <a:ext cx="2808312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 descr="OCSCLogo-RGB-Small02-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996" y="13692"/>
            <a:ext cx="1714500" cy="5349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031457" y="455914"/>
            <a:ext cx="6696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การกำหนด</a:t>
            </a:r>
            <a:r>
              <a:rPr lang="th-TH" sz="36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สิทธิประโยชน์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ให้แก่พนักงานราชการ </a:t>
            </a:r>
            <a:r>
              <a:rPr lang="th-TH" sz="32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9648" y="2811521"/>
            <a:ext cx="4355976" cy="1088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th-TH" sz="20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           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ทำงาน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เดือน แต่ไม่ถึง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ปี จ่ายค่าตอบแทน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เดือน </a:t>
            </a:r>
          </a:p>
          <a:p>
            <a:pPr lvl="1" eaLnBrk="0" hangingPunct="0">
              <a:lnSpc>
                <a:spcPct val="80000"/>
              </a:lnSpc>
              <a:defRPr/>
            </a:pP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       ”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 ปี        ”  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ปี         ”       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เดือน </a:t>
            </a:r>
          </a:p>
          <a:p>
            <a:pPr lvl="1" eaLnBrk="0" hangingPunct="0">
              <a:lnSpc>
                <a:spcPct val="80000"/>
              </a:lnSpc>
              <a:defRPr/>
            </a:pP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       ”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 ปี        ”  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ปี         ”       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เดือน</a:t>
            </a:r>
          </a:p>
          <a:p>
            <a:pPr lvl="1" eaLnBrk="0" hangingPunct="0">
              <a:lnSpc>
                <a:spcPct val="80000"/>
              </a:lnSpc>
              <a:defRPr/>
            </a:pP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       ”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 ปี        ” 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ปี         ”       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เดือน</a:t>
            </a:r>
          </a:p>
          <a:p>
            <a:pPr lvl="1" eaLnBrk="0" hangingPunct="0">
              <a:lnSpc>
                <a:spcPct val="80000"/>
              </a:lnSpc>
              <a:defRPr/>
            </a:pP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        ”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10  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ปี               ขึ้นไป         ”          </a:t>
            </a:r>
            <a:r>
              <a:rPr lang="th-TH" sz="15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15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 เดือน 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965836" y="3997520"/>
            <a:ext cx="1481496" cy="2232248"/>
            <a:chOff x="1115616" y="3856846"/>
            <a:chExt cx="1481496" cy="2232248"/>
          </a:xfrm>
        </p:grpSpPr>
        <p:pic>
          <p:nvPicPr>
            <p:cNvPr id="5123" name="Picture 3" descr="C:\Users\rumpa.k\Desktop\Free Icon\234069-web-design-and-development\png\planet-eart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3856846"/>
              <a:ext cx="1152128" cy="1120477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1115616" y="5196542"/>
              <a:ext cx="148149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600" b="1" dirty="0">
                  <a:solidFill>
                    <a:srgbClr val="1206AE"/>
                  </a:solidFill>
                  <a:latin typeface="TH SarabunPSK" pitchFamily="34" charset="-34"/>
                  <a:cs typeface="TH SarabunPSK" pitchFamily="34" charset="-34"/>
                </a:rPr>
                <a:t>ค่าใช้จ่าย</a:t>
              </a:r>
              <a:br>
                <a:rPr lang="th-TH" sz="2600" b="1" dirty="0">
                  <a:solidFill>
                    <a:srgbClr val="1206AE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>
                  <a:solidFill>
                    <a:srgbClr val="1206AE"/>
                  </a:solidFill>
                  <a:latin typeface="TH SarabunPSK" pitchFamily="34" charset="-34"/>
                  <a:cs typeface="TH SarabunPSK" pitchFamily="34" charset="-34"/>
                </a:rPr>
                <a:t>ใน</a:t>
              </a:r>
              <a:r>
                <a:rPr lang="th-TH" sz="2600" b="1" dirty="0">
                  <a:solidFill>
                    <a:srgbClr val="F820CA"/>
                  </a:solidFill>
                  <a:latin typeface="TH SarabunPSK" pitchFamily="34" charset="-34"/>
                  <a:cs typeface="TH SarabunPSK" pitchFamily="34" charset="-34"/>
                </a:rPr>
                <a:t>การเดินทาง</a:t>
              </a:r>
              <a:endParaRPr lang="th-TH" sz="2600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395536" y="1473898"/>
            <a:ext cx="2592287" cy="2542179"/>
            <a:chOff x="395536" y="1473898"/>
            <a:chExt cx="2592287" cy="2963214"/>
          </a:xfrm>
        </p:grpSpPr>
        <p:sp>
          <p:nvSpPr>
            <p:cNvPr id="32" name="TextBox 31"/>
            <p:cNvSpPr txBox="1"/>
            <p:nvPr/>
          </p:nvSpPr>
          <p:spPr>
            <a:xfrm>
              <a:off x="395536" y="2621230"/>
              <a:ext cx="259228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การได้รับค่าตอบแทน</a:t>
              </a:r>
              <a:b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การปฏิบัติงาน</a:t>
              </a:r>
              <a:br>
                <a:rPr lang="th-TH" sz="26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>
                  <a:solidFill>
                    <a:srgbClr val="F820CA"/>
                  </a:solidFill>
                  <a:latin typeface="TH SarabunPSK" pitchFamily="34" charset="-34"/>
                  <a:cs typeface="TH SarabunPSK" pitchFamily="34" charset="-34"/>
                </a:rPr>
                <a:t>นอกเวลาราชการ</a:t>
              </a:r>
            </a:p>
            <a:p>
              <a:endParaRPr lang="th-TH" dirty="0"/>
            </a:p>
          </p:txBody>
        </p:sp>
        <p:pic>
          <p:nvPicPr>
            <p:cNvPr id="5139" name="Picture 19" descr="C:\Users\rumpa.k\Desktop\Free Icon\201550-education\png\stude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6502" y="1473898"/>
              <a:ext cx="1160165" cy="1160165"/>
            </a:xfrm>
            <a:prstGeom prst="rect">
              <a:avLst/>
            </a:prstGeom>
            <a:noFill/>
          </p:spPr>
        </p:pic>
      </p:grpSp>
      <p:sp>
        <p:nvSpPr>
          <p:cNvPr id="47" name="TextBox 46"/>
          <p:cNvSpPr txBox="1"/>
          <p:nvPr/>
        </p:nvSpPr>
        <p:spPr>
          <a:xfrm>
            <a:off x="3749751" y="3008565"/>
            <a:ext cx="14269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ค่าเบี้ยประชุม</a:t>
            </a:r>
            <a:endParaRPr lang="th-TH" sz="2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8" name="Picture 8" descr="C:\Users\rumpa.k\Desktop\Free Icon\236797-teamwork-and-organization\png\reun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84784"/>
            <a:ext cx="1152128" cy="1152128"/>
          </a:xfrm>
          <a:prstGeom prst="rect">
            <a:avLst/>
          </a:prstGeom>
          <a:noFill/>
        </p:spPr>
      </p:pic>
      <p:grpSp>
        <p:nvGrpSpPr>
          <p:cNvPr id="10" name="Group 51"/>
          <p:cNvGrpSpPr/>
          <p:nvPr/>
        </p:nvGrpSpPr>
        <p:grpSpPr>
          <a:xfrm>
            <a:off x="3040457" y="4016077"/>
            <a:ext cx="2736304" cy="2249691"/>
            <a:chOff x="3040457" y="4016077"/>
            <a:chExt cx="2736304" cy="2249691"/>
          </a:xfrm>
        </p:grpSpPr>
        <p:pic>
          <p:nvPicPr>
            <p:cNvPr id="5133" name="Picture 13" descr="C:\Users\rumpa.k\Desktop\Free Icon\236797-teamwork-and-organization\png\presentati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7944" y="4016077"/>
              <a:ext cx="1141115" cy="1141115"/>
            </a:xfrm>
            <a:prstGeom prst="rect">
              <a:avLst/>
            </a:prstGeom>
            <a:noFill/>
          </p:spPr>
        </p:pic>
        <p:sp>
          <p:nvSpPr>
            <p:cNvPr id="51" name="Rectangle 50"/>
            <p:cNvSpPr/>
            <p:nvPr/>
          </p:nvSpPr>
          <p:spPr>
            <a:xfrm>
              <a:off x="3040457" y="5373216"/>
              <a:ext cx="273630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solidFill>
                    <a:srgbClr val="1206AE"/>
                  </a:solidFill>
                  <a:latin typeface="TH SarabunPSK" pitchFamily="34" charset="-34"/>
                  <a:cs typeface="TH SarabunPSK" pitchFamily="34" charset="-34"/>
                </a:rPr>
                <a:t>ค่าใช้จ่าย</a:t>
              </a:r>
              <a:br>
                <a:rPr lang="th-TH" sz="2600" b="1" dirty="0">
                  <a:solidFill>
                    <a:srgbClr val="1206AE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>
                  <a:solidFill>
                    <a:srgbClr val="1206AE"/>
                  </a:solidFill>
                  <a:latin typeface="TH SarabunPSK" pitchFamily="34" charset="-34"/>
                  <a:cs typeface="TH SarabunPSK" pitchFamily="34" charset="-34"/>
                </a:rPr>
                <a:t>ในการ</a:t>
              </a:r>
              <a:r>
                <a:rPr lang="th-TH" sz="2600" b="1" dirty="0">
                  <a:solidFill>
                    <a:srgbClr val="F820CA"/>
                  </a:solidFill>
                  <a:latin typeface="TH SarabunPSK" pitchFamily="34" charset="-34"/>
                  <a:cs typeface="TH SarabunPSK" pitchFamily="34" charset="-34"/>
                </a:rPr>
                <a:t>ฝึกอบรม</a:t>
              </a:r>
              <a:endParaRPr lang="th-TH" sz="2600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5136" name="Picture 16" descr="C:\Users\rumpa.k\Desktop\Free Icon\387544-medical\png\101-ambulan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4012" y="4005064"/>
            <a:ext cx="1152128" cy="1152128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5436096" y="5200736"/>
            <a:ext cx="3851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กรณีได้รับอันตรายหรือ </a:t>
            </a:r>
            <a:r>
              <a:rPr lang="th-TH" sz="26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เจ็บป่วย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2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ทุพพลภาพ </a:t>
            </a:r>
            <a:r>
              <a:rPr lang="th-TH" sz="26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หรือถึงแก่ </a:t>
            </a:r>
            <a:r>
              <a:rPr lang="th-TH" sz="2600" b="1" dirty="0">
                <a:solidFill>
                  <a:srgbClr val="F820CA"/>
                </a:solidFill>
                <a:latin typeface="TH SarabunPSK" pitchFamily="34" charset="-34"/>
                <a:cs typeface="TH SarabunPSK" pitchFamily="34" charset="-34"/>
              </a:rPr>
              <a:t>ความตาย</a:t>
            </a:r>
            <a:br>
              <a:rPr lang="th-TH" sz="2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rPr>
              <a:t>เพราะเหตุปฏิบัติราชการ</a:t>
            </a:r>
            <a:endParaRPr lang="th-TH" sz="2600" dirty="0">
              <a:solidFill>
                <a:srgbClr val="1206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Group 67"/>
          <p:cNvGrpSpPr/>
          <p:nvPr/>
        </p:nvGrpSpPr>
        <p:grpSpPr>
          <a:xfrm>
            <a:off x="6804248" y="1484784"/>
            <a:ext cx="1152128" cy="1523781"/>
            <a:chOff x="6804248" y="836712"/>
            <a:chExt cx="1152128" cy="1523781"/>
          </a:xfrm>
        </p:grpSpPr>
        <p:pic>
          <p:nvPicPr>
            <p:cNvPr id="53" name="Picture 15" descr="C:\Users\rumpa.k\Desktop\Free Icon\344436-web-development-and-seo\png\051-money-ba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4248" y="836712"/>
              <a:ext cx="1152128" cy="1152128"/>
            </a:xfrm>
            <a:prstGeom prst="rect">
              <a:avLst/>
            </a:prstGeom>
            <a:noFill/>
          </p:spPr>
        </p:pic>
        <p:sp>
          <p:nvSpPr>
            <p:cNvPr id="61" name="Rectangle 60"/>
            <p:cNvSpPr/>
            <p:nvPr/>
          </p:nvSpPr>
          <p:spPr>
            <a:xfrm>
              <a:off x="6916001" y="1898828"/>
              <a:ext cx="976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solidFill>
                    <a:srgbClr val="1206AE"/>
                  </a:solidFill>
                  <a:latin typeface="TH SarabunPSK" pitchFamily="34" charset="-34"/>
                  <a:cs typeface="TH SarabunPSK" pitchFamily="34" charset="-34"/>
                </a:rPr>
                <a:t>ค่าชดเชย</a:t>
              </a:r>
              <a:endParaRPr lang="th-TH" sz="2400" dirty="0">
                <a:solidFill>
                  <a:srgbClr val="1206A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 rot="5400000">
            <a:off x="6097499" y="3790259"/>
            <a:ext cx="5636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B0F0"/>
                </a:solidFill>
              </a:rPr>
              <a:t>------------------------------------------------------</a:t>
            </a:r>
          </a:p>
        </p:txBody>
      </p:sp>
      <p:grpSp>
        <p:nvGrpSpPr>
          <p:cNvPr id="34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3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C5D28570-8611-C576-2322-1A310D2B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42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1309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Diagonal Corner Rectangle 32"/>
          <p:cNvSpPr/>
          <p:nvPr/>
        </p:nvSpPr>
        <p:spPr>
          <a:xfrm>
            <a:off x="323528" y="5038311"/>
            <a:ext cx="1584176" cy="936104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 dirty="0">
              <a:solidFill>
                <a:schemeClr val="accent6">
                  <a:lumMod val="20000"/>
                  <a:lumOff val="8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1979712" y="5158555"/>
            <a:ext cx="516865" cy="719138"/>
          </a:xfrm>
          <a:prstGeom prst="chevron">
            <a:avLst>
              <a:gd name="adj" fmla="val 5576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27395" y="1700808"/>
            <a:ext cx="6480720" cy="27363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2625" y="1917700"/>
            <a:ext cx="122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339752" y="1736417"/>
            <a:ext cx="644366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4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เงิน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ทุกประเภทที่</a:t>
            </a:r>
            <a:r>
              <a:rPr lang="th-TH" sz="31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นายจ้างจ่าย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ให้เป็นค่าตอบแทน</a:t>
            </a:r>
            <a:br>
              <a:rPr lang="th-TH" sz="31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การทำงาน</a:t>
            </a:r>
            <a:r>
              <a:rPr lang="th-TH" sz="31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ในวันและเวลาทำงาน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ปกติ ไม่ว่าจะคำนวณ</a:t>
            </a:r>
            <a:br>
              <a:rPr lang="th-TH" sz="31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ตามระยะเวลาหรือคำนวณตามผลงานที่ลูกจ้างทำได้</a:t>
            </a:r>
            <a:br>
              <a:rPr lang="th-TH" sz="31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และให้หมาย</a:t>
            </a:r>
            <a:r>
              <a:rPr lang="th-TH" sz="31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รวมถึง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เงินที่นายจ้างจ่ายให้ใน</a:t>
            </a:r>
            <a:r>
              <a:rPr lang="th-TH" sz="31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วันหยุด</a:t>
            </a:r>
            <a:br>
              <a:rPr lang="th-TH" sz="31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1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และวันลา </a:t>
            </a:r>
            <a:r>
              <a:rPr lang="th-TH" sz="3100" b="1" dirty="0">
                <a:latin typeface="TH SarabunPSK" pitchFamily="34" charset="-34"/>
                <a:cs typeface="TH SarabunPSK" pitchFamily="34" charset="-34"/>
              </a:rPr>
              <a:t>ซึ่งลูกจ้างไม่ได้ทำงาน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65056" y="5152647"/>
            <a:ext cx="1614185" cy="8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ค่าจ้างที่นำ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มาคำนวณ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582485" y="5178935"/>
            <a:ext cx="1655763" cy="6309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ค่าตอบแทน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860032" y="4869160"/>
            <a:ext cx="1655763" cy="12001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500" b="1" dirty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ค่าตอบแทนพิเศษ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623144" y="5317117"/>
            <a:ext cx="433388" cy="431800"/>
            <a:chOff x="6804025" y="5373688"/>
            <a:chExt cx="433388" cy="431800"/>
          </a:xfrm>
        </p:grpSpPr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6804025" y="5589588"/>
              <a:ext cx="433388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7021513" y="5373688"/>
              <a:ext cx="0" cy="43180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164288" y="4869160"/>
            <a:ext cx="1655763" cy="12001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500" b="1" dirty="0">
                <a:solidFill>
                  <a:srgbClr val="0066FF"/>
                </a:solidFill>
                <a:latin typeface="TH SarabunPSK" pitchFamily="34" charset="-34"/>
                <a:cs typeface="TH SarabunPSK" pitchFamily="34" charset="-34"/>
              </a:rPr>
              <a:t>ค่าครองชีพพิเศษ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22402" y="620688"/>
            <a:ext cx="647164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การคำนวณเงินสมทบเข้ากองทุนประกันสังคม</a:t>
            </a:r>
            <a:endParaRPr lang="th-TH" sz="36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217141" y="1779092"/>
            <a:ext cx="1431925" cy="785812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15037" y="1867404"/>
            <a:ext cx="10086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ค่าจ้าง</a:t>
            </a:r>
          </a:p>
        </p:txBody>
      </p:sp>
      <p:sp>
        <p:nvSpPr>
          <p:cNvPr id="31" name="Chevron 30"/>
          <p:cNvSpPr/>
          <p:nvPr/>
        </p:nvSpPr>
        <p:spPr>
          <a:xfrm>
            <a:off x="1695103" y="1773758"/>
            <a:ext cx="428625" cy="71913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340736" y="5295245"/>
            <a:ext cx="433388" cy="431800"/>
            <a:chOff x="6956425" y="5526088"/>
            <a:chExt cx="433388" cy="431800"/>
          </a:xfrm>
        </p:grpSpPr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956425" y="5741988"/>
              <a:ext cx="433388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7173913" y="5526088"/>
              <a:ext cx="0" cy="43180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40" name="Picture 39" descr="OCSCLogo-RGB-Small02-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756" y="28932"/>
            <a:ext cx="1714500" cy="5349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5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41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3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4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6" name="Graphic 45" descr="Back with solid fill">
            <a:extLst>
              <a:ext uri="{FF2B5EF4-FFF2-40B4-BE49-F238E27FC236}">
                <a16:creationId xmlns:a16="http://schemas.microsoft.com/office/drawing/2014/main" id="{66028105-640D-7009-400C-DB4AD8923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40954" y="3162552"/>
            <a:ext cx="1295399" cy="12953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1EC8E4C7-ACD6-771A-D138-CFAC634F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43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29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 animBg="1"/>
      <p:bldP spid="23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7544" y="1412776"/>
            <a:ext cx="3888432" cy="4968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4125080" y="3825616"/>
            <a:ext cx="987552" cy="91440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ectangle 43"/>
          <p:cNvSpPr/>
          <p:nvPr/>
        </p:nvSpPr>
        <p:spPr>
          <a:xfrm>
            <a:off x="4932040" y="1412776"/>
            <a:ext cx="3744416" cy="5040560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937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39652" y="527567"/>
            <a:ext cx="6264696" cy="6617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ประโยชน์ทดแทนจากกองทุนประกันสังคม</a:t>
            </a:r>
            <a:endParaRPr kumimoji="0" lang="th-TH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11560" y="1456648"/>
            <a:ext cx="3672408" cy="4989245"/>
            <a:chOff x="659904" y="1484784"/>
            <a:chExt cx="3672408" cy="4989245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59904" y="1946636"/>
              <a:ext cx="3672408" cy="4527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b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   </a:t>
              </a:r>
              <a:r>
                <a:rPr lang="th-TH" sz="2600" b="1" dirty="0">
                  <a:latin typeface="TH SarabunPSK" pitchFamily="34" charset="-34"/>
                  <a:cs typeface="TH SarabunPSK" pitchFamily="34" charset="-34"/>
                </a:rPr>
                <a:t>(คิดจากฐานค่าตอบแทน +</a:t>
              </a:r>
              <a:br>
                <a:rPr lang="th-TH" sz="2600" b="1" dirty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>
                  <a:latin typeface="TH SarabunPSK" pitchFamily="34" charset="-34"/>
                  <a:cs typeface="TH SarabunPSK" pitchFamily="34" charset="-34"/>
                </a:rPr>
                <a:t>       เงินช่วยค่าครองชีพพิเศษ)</a:t>
              </a:r>
              <a:br>
                <a:rPr lang="th-TH" sz="2600" b="1" dirty="0"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-TH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- กรณี 1 - 4  (1.5 %)</a:t>
              </a:r>
              <a:br>
                <a:rPr lang="th-TH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    - กรณี 5 - 6  (3 %)</a:t>
              </a:r>
              <a:br>
                <a:rPr lang="th-TH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    - กรณี 7      (0.5 %)</a:t>
              </a:r>
              <a:b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6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2. ในฐานะนายจ้าง  </a:t>
              </a:r>
              <a:r>
                <a:rPr lang="th-TH" sz="4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5%</a:t>
              </a:r>
              <a:b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6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3. ในฐานะรัฐบาล </a:t>
              </a:r>
              <a:r>
                <a:rPr lang="th-TH" sz="4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2.75 %</a:t>
              </a:r>
              <a:endParaRPr lang="th-TH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9592" y="1484784"/>
              <a:ext cx="290977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800" b="1" u="sng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เงินสมทบเข้ากองทุน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636" y="2104720"/>
              <a:ext cx="33746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1. ในฐานะลูกจ้าง   </a:t>
              </a:r>
              <a:r>
                <a:rPr lang="th-TH" sz="40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5%</a:t>
              </a:r>
              <a:r>
                <a:rPr lang="th-TH" sz="4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3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133996" y="1466781"/>
            <a:ext cx="4982620" cy="954107"/>
            <a:chOff x="5133996" y="1466781"/>
            <a:chExt cx="4982620" cy="954107"/>
          </a:xfrm>
        </p:grpSpPr>
        <p:sp>
          <p:nvSpPr>
            <p:cNvPr id="18" name="Flowchart: Connector 17"/>
            <p:cNvSpPr/>
            <p:nvPr/>
          </p:nvSpPr>
          <p:spPr>
            <a:xfrm>
              <a:off x="5133996" y="1545708"/>
              <a:ext cx="360040" cy="385192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8064" y="1476073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44616" y="1466781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h-TH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ประสบอันตรายหรือเจ็บป่วย</a:t>
              </a:r>
              <a:br>
                <a:rPr lang="th-TH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ไม่เกี่ยวกับการทำงาน</a:t>
              </a:r>
              <a:endParaRPr lang="th-TH" dirty="0">
                <a:solidFill>
                  <a:srgbClr val="FF33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464232" y="2498673"/>
            <a:ext cx="1265090" cy="426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spcAft>
                <a:spcPts val="600"/>
              </a:spcAft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คลอดบุตร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5148064" y="2480144"/>
            <a:ext cx="360040" cy="385192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162132" y="24121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grpSp>
        <p:nvGrpSpPr>
          <p:cNvPr id="10" name="Group 27"/>
          <p:cNvGrpSpPr/>
          <p:nvPr/>
        </p:nvGrpSpPr>
        <p:grpSpPr>
          <a:xfrm>
            <a:off x="5148064" y="3132257"/>
            <a:ext cx="3397167" cy="584775"/>
            <a:chOff x="5148064" y="3132257"/>
            <a:chExt cx="3397167" cy="584775"/>
          </a:xfrm>
        </p:grpSpPr>
        <p:sp>
          <p:nvSpPr>
            <p:cNvPr id="25" name="Rectangle 24"/>
            <p:cNvSpPr/>
            <p:nvPr/>
          </p:nvSpPr>
          <p:spPr>
            <a:xfrm>
              <a:off x="5479968" y="3217955"/>
              <a:ext cx="3065263" cy="4262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ทุพพลภาพที่มิใช่จากทำงาน</a:t>
              </a: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148064" y="3201892"/>
              <a:ext cx="360040" cy="385192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2132" y="3132257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3" name="Group 31"/>
          <p:cNvGrpSpPr/>
          <p:nvPr/>
        </p:nvGrpSpPr>
        <p:grpSpPr>
          <a:xfrm>
            <a:off x="5158593" y="3854005"/>
            <a:ext cx="2107507" cy="584775"/>
            <a:chOff x="5148064" y="3924345"/>
            <a:chExt cx="2107507" cy="584775"/>
          </a:xfrm>
        </p:grpSpPr>
        <p:sp>
          <p:nvSpPr>
            <p:cNvPr id="29" name="Rectangle 28"/>
            <p:cNvSpPr/>
            <p:nvPr/>
          </p:nvSpPr>
          <p:spPr>
            <a:xfrm>
              <a:off x="5580112" y="3956096"/>
              <a:ext cx="16754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ถึงแก่ความตาย</a:t>
              </a:r>
              <a:endParaRPr lang="th-TH" dirty="0">
                <a:solidFill>
                  <a:srgbClr val="008000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148064" y="3992312"/>
              <a:ext cx="360040" cy="385192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2132" y="3924345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5162132" y="4572417"/>
            <a:ext cx="2031960" cy="584775"/>
            <a:chOff x="5148064" y="4572417"/>
            <a:chExt cx="2031960" cy="584775"/>
          </a:xfrm>
        </p:grpSpPr>
        <p:sp>
          <p:nvSpPr>
            <p:cNvPr id="33" name="Rectangle 32"/>
            <p:cNvSpPr/>
            <p:nvPr/>
          </p:nvSpPr>
          <p:spPr>
            <a:xfrm>
              <a:off x="5494947" y="4658913"/>
              <a:ext cx="1685077" cy="4262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สงเคราะห์บุตร</a:t>
              </a: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148064" y="4642052"/>
              <a:ext cx="360040" cy="385192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62132" y="4572417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598133" y="5306985"/>
            <a:ext cx="1018227" cy="426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spcAft>
                <a:spcPts val="600"/>
              </a:spcAft>
            </a:pPr>
            <a:r>
              <a:rPr lang="th-TH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ชราภาพ</a:t>
            </a:r>
          </a:p>
        </p:txBody>
      </p:sp>
      <p:sp>
        <p:nvSpPr>
          <p:cNvPr id="38" name="Flowchart: Connector 37"/>
          <p:cNvSpPr/>
          <p:nvPr/>
        </p:nvSpPr>
        <p:spPr>
          <a:xfrm>
            <a:off x="5177868" y="5288456"/>
            <a:ext cx="360040" cy="385192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TextBox 38"/>
          <p:cNvSpPr txBox="1"/>
          <p:nvPr/>
        </p:nvSpPr>
        <p:spPr>
          <a:xfrm>
            <a:off x="5191936" y="522048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6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14118" y="5898785"/>
            <a:ext cx="1406154" cy="426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การว่างงาน </a:t>
            </a:r>
          </a:p>
        </p:txBody>
      </p:sp>
      <p:sp>
        <p:nvSpPr>
          <p:cNvPr id="41" name="Flowchart: Connector 40"/>
          <p:cNvSpPr/>
          <p:nvPr/>
        </p:nvSpPr>
        <p:spPr>
          <a:xfrm>
            <a:off x="5176200" y="5910060"/>
            <a:ext cx="360040" cy="38519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TextBox 41"/>
          <p:cNvSpPr txBox="1"/>
          <p:nvPr/>
        </p:nvSpPr>
        <p:spPr>
          <a:xfrm>
            <a:off x="5190268" y="584042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7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ocsc\Desktop\พนักงานราชการ\Free Icon\179602-business-set\png\mon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944" y="578172"/>
            <a:ext cx="546572" cy="690588"/>
          </a:xfrm>
          <a:prstGeom prst="rect">
            <a:avLst/>
          </a:prstGeom>
          <a:noFill/>
        </p:spPr>
      </p:pic>
      <p:pic>
        <p:nvPicPr>
          <p:cNvPr id="49" name="Picture 2" descr="C:\Users\ocsc\Desktop\พนักงานราชการ\Free Icon\179602-business-set\png\mone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44" y="548680"/>
            <a:ext cx="546572" cy="690588"/>
          </a:xfrm>
          <a:prstGeom prst="rect">
            <a:avLst/>
          </a:prstGeom>
          <a:noFill/>
        </p:spPr>
      </p:pic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9AD98ECA-A8A1-0525-A2BB-3BC85D33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5887" y="6347113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44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2092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139952" y="3717032"/>
            <a:ext cx="1224136" cy="57606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1560" y="1628800"/>
            <a:ext cx="7992888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3261788" y="404664"/>
            <a:ext cx="5352492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93479" y="4295060"/>
            <a:ext cx="2433092" cy="212365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24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เจ็บป่วย/ประสบอันตราย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ค่ารักษาพยาบาล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ค่าทดแทน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หยุดพักรักษาตัว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056012" y="4312253"/>
            <a:ext cx="1447800" cy="1276987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164706" y="4354307"/>
            <a:ext cx="1640137" cy="2171037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092280" y="4342397"/>
            <a:ext cx="1471364" cy="218294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32096" y="4417870"/>
            <a:ext cx="1376674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ทุพพลภาพ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ค่าทดแทน</a:t>
            </a:r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212617" y="4401269"/>
            <a:ext cx="152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24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สูญเสียอวัยวะ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ค่าทดแทน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ค่าฟื้นฟู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ค่าผ่าตัด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146629" y="4470656"/>
            <a:ext cx="1371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sz="2400" b="1" u="sng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ตาย/สูญหาย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ค่าทำศพ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ค่าทดแทน </a:t>
            </a:r>
            <a:b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แก่ทายาท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864" y="432800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กรณีได้รับอันตราย หรือเจ็บป่วย หรือทุพพลภาพ </a:t>
            </a:r>
            <a:br>
              <a:rPr lang="en-US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หรือถึงแก่ความตายเพราะเหตุปฏิบัติราชการ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251520" y="404664"/>
            <a:ext cx="2376264" cy="79208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2733019" y="449478"/>
            <a:ext cx="428625" cy="719138"/>
          </a:xfrm>
          <a:prstGeom prst="chevron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468" y="502934"/>
            <a:ext cx="2249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สิทธิประโยชน์ 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41696" y="1652747"/>
            <a:ext cx="667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พนักงานราชการที่ประสบอันตราย เจ็บป่วย หรือสูญหาย เนื่องจากการทำงานให้ราชการ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มีสิทธิได้รับเงินทดแทนจากกองทุนเงินทดแทน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ตามหลักเกณฑ์และเงื่อนไขตามกฎหมายว่าด้วยเงินทดแทน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41696" y="2922375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อนุโลมใช้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พ.ร.บ. ว่าด้วยการสงเคราะห์ข้าราชการ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ผู้ได้รับอันตรายหรือเจ็บป่วยในส่วนที่เกี่ยวกับการลา</a:t>
            </a:r>
            <a:endParaRPr lang="th-TH" dirty="0"/>
          </a:p>
        </p:txBody>
      </p:sp>
      <p:pic>
        <p:nvPicPr>
          <p:cNvPr id="2050" name="Picture 2" descr="C:\Users\ocsc\Desktop\พนักงานราชการ\Free Icon\236797-teamwork-and-organization\png\certific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320" y="2875742"/>
            <a:ext cx="1008112" cy="10081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pic>
        <p:nvPicPr>
          <p:cNvPr id="2051" name="Picture 3" descr="C:\Users\ocsc\Desktop\พนักงานราชการ\Free Icon\236797-teamwork-and-organization\png\contra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320" y="1751750"/>
            <a:ext cx="995512" cy="9955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grpSp>
        <p:nvGrpSpPr>
          <p:cNvPr id="24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8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5" name="Picture 6" descr="OCSCLogo-RGB-Small02-Tran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6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Minus 8"/>
            <p:cNvSpPr/>
            <p:nvPr/>
          </p:nvSpPr>
          <p:spPr>
            <a:xfrm>
              <a:off x="-1476672" y="63813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54A36D4B-3E06-456F-1E2C-2CE0B17B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45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00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7544" y="1033182"/>
            <a:ext cx="3888432" cy="5348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4125080" y="3825616"/>
            <a:ext cx="987552" cy="91440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ectangle 43"/>
          <p:cNvSpPr/>
          <p:nvPr/>
        </p:nvSpPr>
        <p:spPr>
          <a:xfrm>
            <a:off x="4932040" y="764703"/>
            <a:ext cx="3744416" cy="5679107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สิทธิประโยชน์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ความคุ้มครอง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93728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9552" y="1124222"/>
            <a:ext cx="3744416" cy="5093180"/>
            <a:chOff x="587896" y="1859009"/>
            <a:chExt cx="3744416" cy="4416871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659904" y="1946636"/>
              <a:ext cx="3672408" cy="4329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b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   </a:t>
              </a:r>
              <a:b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</a:br>
              <a:endPara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endPara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สิทธิประโยชน์ </a:t>
              </a:r>
              <a:r>
                <a:rPr lang="en-US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+ </a:t>
              </a:r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ความคุ้มครอง</a:t>
              </a:r>
            </a:p>
            <a:p>
              <a:pPr eaLnBrk="1" hangingPunct="1">
                <a:spcBef>
                  <a:spcPts val="1200"/>
                </a:spcBef>
              </a:pPr>
              <a:r>
                <a:rPr lang="th-TH" sz="32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เจ็บป่วย คลอดบุตร ทุพพลภาพ</a:t>
              </a:r>
            </a:p>
            <a:p>
              <a:pPr eaLnBrk="1" hangingPunct="1"/>
              <a:r>
                <a:rPr lang="th-TH" sz="32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ว่างงาน ชราภาพ </a:t>
              </a:r>
              <a:br>
                <a:rPr lang="th-TH" sz="32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สงเคราะห์บุตร เสียชีวิต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7896" y="1859009"/>
              <a:ext cx="2842445" cy="587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800" b="1" u="sng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กองทุนประกันสังคม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36168" y="2296585"/>
              <a:ext cx="1152128" cy="453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rgbClr val="EA2AE1"/>
                  </a:solidFill>
                  <a:latin typeface="TH SarabunPSK" pitchFamily="34" charset="-34"/>
                  <a:cs typeface="TH SarabunPSK" pitchFamily="34" charset="-34"/>
                </a:rPr>
                <a:t>เงินสมทบ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70723" y="3717032"/>
            <a:ext cx="734148" cy="584775"/>
            <a:chOff x="5133996" y="1476073"/>
            <a:chExt cx="734148" cy="584775"/>
          </a:xfrm>
        </p:grpSpPr>
        <p:sp>
          <p:nvSpPr>
            <p:cNvPr id="18" name="Flowchart: Connector 17"/>
            <p:cNvSpPr/>
            <p:nvPr/>
          </p:nvSpPr>
          <p:spPr>
            <a:xfrm>
              <a:off x="5133996" y="1545708"/>
              <a:ext cx="360040" cy="385192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8064" y="1476073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1</a:t>
              </a:r>
            </a:p>
          </p:txBody>
        </p:sp>
      </p:grpSp>
      <p:sp>
        <p:nvSpPr>
          <p:cNvPr id="23" name="Flowchart: Connector 22"/>
          <p:cNvSpPr/>
          <p:nvPr/>
        </p:nvSpPr>
        <p:spPr>
          <a:xfrm>
            <a:off x="5076056" y="4293096"/>
            <a:ext cx="360040" cy="385192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5076056" y="4221088"/>
            <a:ext cx="3790682" cy="584775"/>
            <a:chOff x="5234140" y="2412177"/>
            <a:chExt cx="3790682" cy="584775"/>
          </a:xfrm>
        </p:grpSpPr>
        <p:sp>
          <p:nvSpPr>
            <p:cNvPr id="22" name="Rectangle 21"/>
            <p:cNvSpPr/>
            <p:nvPr/>
          </p:nvSpPr>
          <p:spPr>
            <a:xfrm>
              <a:off x="5464232" y="2498673"/>
              <a:ext cx="3560590" cy="4262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spcAft>
                  <a:spcPts val="600"/>
                </a:spcAft>
              </a:pP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th-TH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ค่าทดแทนรายเดือน </a:t>
              </a:r>
              <a:r>
                <a:rPr lang="th-TH" sz="12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70</a:t>
              </a:r>
              <a:r>
                <a:rPr lang="en-US" sz="12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%</a:t>
              </a:r>
              <a:r>
                <a:rPr lang="th-TH" sz="1200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 ของค่าจ้างรายเดือน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34140" y="2412177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04048" y="5324450"/>
            <a:ext cx="1457533" cy="584775"/>
            <a:chOff x="5148064" y="3132257"/>
            <a:chExt cx="1457533" cy="584775"/>
          </a:xfrm>
        </p:grpSpPr>
        <p:sp>
          <p:nvSpPr>
            <p:cNvPr id="25" name="Rectangle 24"/>
            <p:cNvSpPr/>
            <p:nvPr/>
          </p:nvSpPr>
          <p:spPr>
            <a:xfrm>
              <a:off x="5479968" y="3217955"/>
              <a:ext cx="1125629" cy="4262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b="1" dirty="0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ค่าทำศพ</a:t>
              </a: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5148064" y="3201892"/>
              <a:ext cx="360040" cy="385192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2132" y="3132257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04048" y="5843364"/>
            <a:ext cx="3706214" cy="584775"/>
            <a:chOff x="5148064" y="3924345"/>
            <a:chExt cx="3706214" cy="584775"/>
          </a:xfrm>
        </p:grpSpPr>
        <p:sp>
          <p:nvSpPr>
            <p:cNvPr id="29" name="Rectangle 28"/>
            <p:cNvSpPr/>
            <p:nvPr/>
          </p:nvSpPr>
          <p:spPr>
            <a:xfrm>
              <a:off x="5489254" y="3964842"/>
              <a:ext cx="33650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rgbClr val="008000"/>
                  </a:solidFill>
                  <a:latin typeface="TH SarabunPSK" pitchFamily="34" charset="-34"/>
                  <a:cs typeface="TH SarabunPSK" pitchFamily="34" charset="-34"/>
                </a:rPr>
                <a:t>ค่าฟื้นฟูสมรรถภาพในการทำงาน</a:t>
              </a:r>
              <a:endParaRPr lang="th-TH" dirty="0">
                <a:solidFill>
                  <a:srgbClr val="008000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5148064" y="3992312"/>
              <a:ext cx="360040" cy="385192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2132" y="3924345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59846" y="659929"/>
            <a:ext cx="266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800" b="1" u="sng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กองทุนเงินทดแทน</a:t>
            </a:r>
          </a:p>
        </p:txBody>
      </p:sp>
      <p:pic>
        <p:nvPicPr>
          <p:cNvPr id="45" name="Picture 44" descr="Artboard_5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04864"/>
            <a:ext cx="854224" cy="85422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99592" y="1916832"/>
            <a:ext cx="108012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ลูกจ้าง</a:t>
            </a:r>
          </a:p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นายจ้าง</a:t>
            </a:r>
          </a:p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รัฐบาล</a:t>
            </a:r>
          </a:p>
        </p:txBody>
      </p:sp>
      <p:sp>
        <p:nvSpPr>
          <p:cNvPr id="47" name="Striped Right Arrow 46"/>
          <p:cNvSpPr/>
          <p:nvPr/>
        </p:nvSpPr>
        <p:spPr>
          <a:xfrm>
            <a:off x="2252886" y="2348880"/>
            <a:ext cx="504056" cy="576064"/>
          </a:xfrm>
          <a:prstGeom prst="strip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" name="Picture 50" descr="Artboard_5-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844824"/>
            <a:ext cx="854224" cy="854224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221438" y="1412776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เงินสมทบ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20072" y="1759099"/>
            <a:ext cx="108012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นายจ้าง</a:t>
            </a:r>
          </a:p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0.2-1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Striped Right Arrow 53"/>
          <p:cNvSpPr/>
          <p:nvPr/>
        </p:nvSpPr>
        <p:spPr>
          <a:xfrm>
            <a:off x="6588224" y="1916832"/>
            <a:ext cx="504056" cy="576064"/>
          </a:xfrm>
          <a:prstGeom prst="striped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TextBox 54"/>
          <p:cNvSpPr txBox="1"/>
          <p:nvPr/>
        </p:nvSpPr>
        <p:spPr>
          <a:xfrm>
            <a:off x="5465812" y="37170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ค่ารักษาพยาบาล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92080" y="465313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หยุดงาน </a:t>
            </a:r>
            <a:r>
              <a:rPr lang="th-TH" sz="1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(ไม่เกิน 1 ปี)  </a:t>
            </a:r>
            <a:r>
              <a:rPr lang="th-TH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- ทุพพลภาพ </a:t>
            </a:r>
            <a:r>
              <a:rPr lang="th-TH" sz="1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(ไม่น้อยกว่า 15 ปี) </a:t>
            </a:r>
            <a:endParaRPr lang="th-TH" sz="2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r>
              <a:rPr lang="th-TH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สูญเสียอวัยวะ </a:t>
            </a:r>
            <a:r>
              <a:rPr lang="th-TH" sz="1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(ไม่เกิน 10 ปี)</a:t>
            </a:r>
            <a:r>
              <a:rPr lang="th-TH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- ตาย/สูญหาย </a:t>
            </a:r>
            <a:r>
              <a:rPr lang="th-TH" sz="14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(10ปี)</a:t>
            </a:r>
            <a:endParaRPr lang="th-TH" sz="2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Cloud Callout 57"/>
          <p:cNvSpPr/>
          <p:nvPr/>
        </p:nvSpPr>
        <p:spPr>
          <a:xfrm>
            <a:off x="2411760" y="116632"/>
            <a:ext cx="2207096" cy="1008112"/>
          </a:xfrm>
          <a:prstGeom prst="cloudCallout">
            <a:avLst>
              <a:gd name="adj1" fmla="val -32565"/>
              <a:gd name="adj2" fmla="val 686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ไม่ใช่เนื่องจาก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การทำงาน</a:t>
            </a:r>
          </a:p>
        </p:txBody>
      </p:sp>
      <p:sp>
        <p:nvSpPr>
          <p:cNvPr id="59" name="Cloud Callout 58"/>
          <p:cNvSpPr/>
          <p:nvPr/>
        </p:nvSpPr>
        <p:spPr>
          <a:xfrm>
            <a:off x="7308304" y="116632"/>
            <a:ext cx="1728192" cy="720080"/>
          </a:xfrm>
          <a:prstGeom prst="cloudCallout">
            <a:avLst>
              <a:gd name="adj1" fmla="val -26502"/>
              <a:gd name="adj2" fmla="val 6746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เนื่องจาก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การทำงาน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D39E0582-A525-50A6-9940-7C59660A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1681" y="6321723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46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9636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AA7E269-C4B0-C755-6868-B2441E8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4851" r="22461" b="11150"/>
          <a:stretch/>
        </p:blipFill>
        <p:spPr>
          <a:xfrm>
            <a:off x="7115834" y="2137263"/>
            <a:ext cx="1338747" cy="2974992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52962" y="868017"/>
            <a:ext cx="69151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th-TH" sz="4400" b="1" kern="0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แนวทางการ</a:t>
            </a:r>
            <a:r>
              <a:rPr lang="th-TH" sz="44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ประเมินผล</a:t>
            </a:r>
            <a:r>
              <a:rPr lang="th-TH" sz="4400" b="1" kern="0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การปฏิบัติงาน</a:t>
            </a:r>
            <a:br>
              <a:rPr lang="th-TH" sz="4400" b="1" kern="0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kern="0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ของพนักงานราชการ</a:t>
            </a:r>
            <a:endParaRPr lang="th-TH" sz="4400" b="1" kern="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A3A56-E1B4-4E3C-89F8-779E60E5472E}"/>
              </a:ext>
            </a:extLst>
          </p:cNvPr>
          <p:cNvSpPr/>
          <p:nvPr/>
        </p:nvSpPr>
        <p:spPr>
          <a:xfrm>
            <a:off x="545890" y="5832266"/>
            <a:ext cx="859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000" b="1" kern="0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ตามประกาศ คพร. เรื่อง </a:t>
            </a:r>
            <a:r>
              <a:rPr lang="th-TH" sz="2000" b="1" kern="0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แนวทางการ</a:t>
            </a:r>
            <a:r>
              <a:rPr lang="th-TH" sz="20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ประเมินผล</a:t>
            </a:r>
            <a:r>
              <a:rPr lang="th-TH" sz="2000" b="1" kern="0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การปฏิบัติงานของพนักงานราชการ พ.ศ. </a:t>
            </a:r>
            <a:r>
              <a:rPr lang="th-TH" sz="28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2000" b="1" kern="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b="1" kern="0" dirty="0">
              <a:solidFill>
                <a:srgbClr val="0070C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14" y="3117932"/>
            <a:ext cx="3366437" cy="2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3" descr="Blog outline">
            <a:extLst>
              <a:ext uri="{FF2B5EF4-FFF2-40B4-BE49-F238E27FC236}">
                <a16:creationId xmlns:a16="http://schemas.microsoft.com/office/drawing/2014/main" id="{0BCC0301-E264-9575-9E69-19291EFCE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8643" y="2348880"/>
            <a:ext cx="3366437" cy="33329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9CCB9B-1D39-3016-96AD-7BCC9F78920A}"/>
              </a:ext>
            </a:extLst>
          </p:cNvPr>
          <p:cNvSpPr txBox="1"/>
          <p:nvPr/>
        </p:nvSpPr>
        <p:spPr>
          <a:xfrm>
            <a:off x="4418771" y="2967334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ตัวชี้วัด/ผลงานจริง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>
          <a:xfrm>
            <a:off x="354013" y="4659412"/>
            <a:ext cx="1431925" cy="785812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Striped Right Arrow 12"/>
          <p:cNvSpPr/>
          <p:nvPr/>
        </p:nvSpPr>
        <p:spPr>
          <a:xfrm rot="10800000">
            <a:off x="6975087" y="4797152"/>
            <a:ext cx="1845385" cy="1423771"/>
          </a:xfrm>
          <a:prstGeom prst="stripedRightArrow">
            <a:avLst>
              <a:gd name="adj1" fmla="val 73338"/>
              <a:gd name="adj2" fmla="val 16898"/>
            </a:avLst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261769" y="3508418"/>
            <a:ext cx="8640543" cy="1072710"/>
          </a:xfrm>
          <a:prstGeom prst="upArrowCallou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3887" y="5085184"/>
            <a:ext cx="1432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00393" y="4788441"/>
            <a:ext cx="934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สรรหา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5872" y="4563125"/>
            <a:ext cx="38481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ความรู้     </a:t>
            </a:r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ทักษะ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สมรรถนะ </a:t>
            </a:r>
            <a:r>
              <a:rPr lang="th-TH" i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- 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ประสบการณ์ - อื่นๆ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737220" y="947203"/>
            <a:ext cx="730830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 การจ้างงานภาครัฐที่ </a:t>
            </a:r>
            <a:r>
              <a:rPr lang="th-TH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ยืดหยุ่นคล่องตัว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ภายใต้สัญญาจ้าง</a:t>
            </a:r>
          </a:p>
          <a:p>
            <a:pPr marL="182563" indent="-182563" eaLnBrk="1" hangingPunct="1">
              <a:buFont typeface="Wingdings" pitchFamily="2" charset="2"/>
              <a:buChar char="ü"/>
              <a:defRPr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 จ้างเพื่อสนับสนุน </a:t>
            </a:r>
            <a:r>
              <a:rPr lang="th-TH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ภารกิจที่มีเหตุผลความจำเป็น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ต้องใช้กำลังคน 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  เพิ่มขึ้น หรือขาดแคลนกำลังคน หรือเป็นการจ้างเพื่อสนับสนุนงาน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  เชิงนโยบาย/ยุทธศาสตร์สำคัญที่มีผลกระทบสูงต่อการปฏิบัติงาน</a:t>
            </a: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  ของส่วนราชการ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 จ้าง </a:t>
            </a:r>
            <a:r>
              <a:rPr lang="th-TH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ระยะสั้น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ระยะเวลาการจ้าง </a:t>
            </a:r>
            <a:r>
              <a:rPr lang="th-TH" b="1" dirty="0">
                <a:solidFill>
                  <a:srgbClr val="E6BB02"/>
                </a:solidFill>
                <a:latin typeface="TH SarabunPSK" pitchFamily="34" charset="-34"/>
                <a:cs typeface="TH SarabunPSK" pitchFamily="34" charset="-34"/>
              </a:rPr>
              <a:t>สิ้นสุดตามภารกิจ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39552" y="3933056"/>
            <a:ext cx="770485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การประเมินผลการปฏิบัติงานที่มุ่งเน้น</a:t>
            </a:r>
            <a:r>
              <a:rPr lang="th-TH" sz="3200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ผลงานและผลสัมฤทธิ์ของงาน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74888" y="5643245"/>
            <a:ext cx="374808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ระยะเวลาการจ้าง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หน้าที่ความรับผิดชอบ/ผลผลิต</a:t>
            </a:r>
          </a:p>
        </p:txBody>
      </p:sp>
      <p:sp>
        <p:nvSpPr>
          <p:cNvPr id="23" name="Chevron 22"/>
          <p:cNvSpPr/>
          <p:nvPr/>
        </p:nvSpPr>
        <p:spPr>
          <a:xfrm>
            <a:off x="1831975" y="4654078"/>
            <a:ext cx="428625" cy="719138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354013" y="5650284"/>
            <a:ext cx="1431925" cy="78581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367910" y="5779313"/>
            <a:ext cx="154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สัญญาจ้าง</a:t>
            </a:r>
          </a:p>
        </p:txBody>
      </p:sp>
      <p:sp>
        <p:nvSpPr>
          <p:cNvPr id="26" name="Chevron 25"/>
          <p:cNvSpPr/>
          <p:nvPr/>
        </p:nvSpPr>
        <p:spPr>
          <a:xfrm>
            <a:off x="1830388" y="5643363"/>
            <a:ext cx="428625" cy="72072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67828" y="337736"/>
            <a:ext cx="7111709" cy="646331"/>
            <a:chOff x="863017" y="98127"/>
            <a:chExt cx="7386037" cy="743538"/>
          </a:xfrm>
        </p:grpSpPr>
        <p:sp>
          <p:nvSpPr>
            <p:cNvPr id="31" name="Rounded Rectangle 30"/>
            <p:cNvSpPr/>
            <p:nvPr/>
          </p:nvSpPr>
          <p:spPr>
            <a:xfrm>
              <a:off x="863017" y="188640"/>
              <a:ext cx="6347721" cy="6480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140229" y="98127"/>
              <a:ext cx="7108825" cy="74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กรอบแนวทางการประเมินผลการปฏิบัติงาน </a:t>
              </a:r>
            </a:p>
          </p:txBody>
        </p:sp>
      </p:grpSp>
      <p:sp>
        <p:nvSpPr>
          <p:cNvPr id="33" name="Striped Right Arrow 32"/>
          <p:cNvSpPr/>
          <p:nvPr/>
        </p:nvSpPr>
        <p:spPr>
          <a:xfrm>
            <a:off x="207648" y="1124744"/>
            <a:ext cx="1656184" cy="2016224"/>
          </a:xfrm>
          <a:prstGeom prst="stripedRightArrow">
            <a:avLst>
              <a:gd name="adj1" fmla="val 50000"/>
              <a:gd name="adj2" fmla="val 5130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2379" y="1614298"/>
            <a:ext cx="1624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แนวคิด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ปรัชญา</a:t>
            </a:r>
          </a:p>
        </p:txBody>
      </p:sp>
      <p:grpSp>
        <p:nvGrpSpPr>
          <p:cNvPr id="29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32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5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6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7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65F6E58C-74D6-1655-972B-1CFBA4E4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48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080120" y="4725144"/>
            <a:ext cx="9036496" cy="814387"/>
          </a:xfrm>
        </p:spPr>
        <p:txBody>
          <a:bodyPr>
            <a:noAutofit/>
          </a:bodyPr>
          <a:lstStyle/>
          <a:p>
            <a:pPr lvl="0"/>
            <a:r>
              <a:rPr lang="th-TH" sz="4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สอดคล้อง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กับแนวคิดและปรัชญา</a:t>
            </a:r>
            <a:b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ของการจ้างภายใต้สัญญาจ้าง </a:t>
            </a:r>
            <a:b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มุ่งเน้นผลงานและผลสัมฤทธิ์ของงาน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26208" y="2171239"/>
            <a:ext cx="6730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4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มีประสิทธิภาพ </a:t>
            </a:r>
            <a:r>
              <a:rPr lang="th-TH" sz="44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โปร่งใส เป็นธรรม</a:t>
            </a:r>
          </a:p>
        </p:txBody>
      </p:sp>
      <p:pic>
        <p:nvPicPr>
          <p:cNvPr id="1026" name="Picture 2" descr="C:\Users\ocsc\Desktop\พนักงานราชการ\Free Icon\167818-business-productivity\png\bal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1512168" cy="1512168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799448" y="548680"/>
            <a:ext cx="7560840" cy="7200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875201" y="506476"/>
            <a:ext cx="5501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หลักการประเมินผลการปฏิบัติงาน</a:t>
            </a:r>
            <a:endParaRPr lang="th-TH" sz="4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9448" y="1484784"/>
            <a:ext cx="7560840" cy="2066528"/>
          </a:xfrm>
          <a:prstGeom prst="roundRect">
            <a:avLst/>
          </a:prstGeom>
          <a:noFill/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ounded Rectangle 16"/>
          <p:cNvSpPr/>
          <p:nvPr/>
        </p:nvSpPr>
        <p:spPr>
          <a:xfrm>
            <a:off x="465876" y="3933056"/>
            <a:ext cx="8138572" cy="2232248"/>
          </a:xfrm>
          <a:prstGeom prst="roundRect">
            <a:avLst/>
          </a:prstGeom>
          <a:noFill/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C:\Users\ocsc\Desktop\พนักงานราชการ\Free Icon\201550-education\png\lear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179" y="4213051"/>
            <a:ext cx="1736229" cy="1736229"/>
          </a:xfrm>
          <a:prstGeom prst="rect">
            <a:avLst/>
          </a:prstGeom>
          <a:noFill/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B020E17A-5470-131E-65A4-6362D65A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49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2" name="Picture 11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C2E1348D-76D6-4C09-B9FB-E0D63AC80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29482" r="17334" b="24801"/>
          <a:stretch/>
        </p:blipFill>
        <p:spPr>
          <a:xfrm>
            <a:off x="2485244" y="3002079"/>
            <a:ext cx="4032447" cy="2280206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58E503D-3EB7-4D0F-BB6D-1CB29A904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206993"/>
              </p:ext>
            </p:extLst>
          </p:nvPr>
        </p:nvGraphicFramePr>
        <p:xfrm>
          <a:off x="683568" y="764704"/>
          <a:ext cx="7776864" cy="5170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071572" y="1896383"/>
            <a:ext cx="30106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ภาพลักษณ์ของ </a:t>
            </a:r>
            <a:br>
              <a:rPr lang="th-TH" sz="36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“พนักงานราชการ”</a:t>
            </a:r>
            <a:endParaRPr lang="th-TH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6D65C8E-F78A-3C1F-417F-3452BEDAC632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8597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1520" y="332656"/>
            <a:ext cx="8640960" cy="62646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7544" y="1515329"/>
            <a:ext cx="8208912" cy="20162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1" name="TextBox 20"/>
          <p:cNvSpPr txBox="1"/>
          <p:nvPr/>
        </p:nvSpPr>
        <p:spPr>
          <a:xfrm>
            <a:off x="755576" y="309160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0"/>
              </a:spcAft>
            </a:pPr>
            <a:r>
              <a:rPr lang="th-TH" sz="2400" b="1" i="1" dirty="0">
                <a:solidFill>
                  <a:srgbClr val="D52B37"/>
                </a:solidFill>
                <a:latin typeface="TH SarabunPSK" pitchFamily="34" charset="-34"/>
                <a:cs typeface="TH SarabunPSK" pitchFamily="34" charset="-34"/>
              </a:rPr>
              <a:t>การเลื่อนค่าตอบแทน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4824" y="1515329"/>
            <a:ext cx="5598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th-TH" sz="3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ใช้เป็นเครื่องมือในการบริหารพนักงานราชการ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5504" y="3091607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th-TH" sz="2400" b="1" i="1" dirty="0">
                <a:solidFill>
                  <a:srgbClr val="D52B37"/>
                </a:solidFill>
                <a:latin typeface="TH SarabunPSK" pitchFamily="34" charset="-34"/>
                <a:cs typeface="TH SarabunPSK" pitchFamily="34" charset="-34"/>
              </a:rPr>
              <a:t>การเลิกจ้าง</a:t>
            </a:r>
          </a:p>
          <a:p>
            <a:endParaRPr lang="th-TH" sz="2000" dirty="0"/>
          </a:p>
        </p:txBody>
      </p:sp>
      <p:pic>
        <p:nvPicPr>
          <p:cNvPr id="1037" name="Picture 13" descr="C:\Users\rumpa.k\Desktop\Free Icon\Icon-Presentation\138544-interaction-assets\png\user-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1152128" cy="115212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294709" y="3091607"/>
            <a:ext cx="2021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th-TH" sz="2400" b="1" i="1" dirty="0">
                <a:solidFill>
                  <a:srgbClr val="D52B37"/>
                </a:solidFill>
                <a:latin typeface="TH SarabunPSK" pitchFamily="34" charset="-34"/>
                <a:cs typeface="TH SarabunPSK" pitchFamily="34" charset="-34"/>
              </a:rPr>
              <a:t>การต่อสัญญาจ้าง</a:t>
            </a:r>
          </a:p>
          <a:p>
            <a:endParaRPr lang="th-TH" sz="2000" dirty="0"/>
          </a:p>
        </p:txBody>
      </p:sp>
      <p:pic>
        <p:nvPicPr>
          <p:cNvPr id="1031" name="Picture 7" descr="C:\Users\rumpa.k\Desktop\Free Icon\123368-color-startups-and-new-business\png\money-b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256" y="2060848"/>
            <a:ext cx="1080120" cy="1080120"/>
          </a:xfrm>
          <a:prstGeom prst="rect">
            <a:avLst/>
          </a:prstGeom>
          <a:noFill/>
        </p:spPr>
      </p:pic>
      <p:pic>
        <p:nvPicPr>
          <p:cNvPr id="1032" name="Picture 8" descr="C:\Users\rumpa.k\Desktop\Free Icon\123368-color-startups-and-new-business\png\coi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5440" y="2371527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rumpa.k\Desktop\Free Icon\Icon-Presentation\164948-school-elements\png\diploma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132856"/>
            <a:ext cx="1080120" cy="108012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467544" y="3789040"/>
            <a:ext cx="4032448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2188" y="5046569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เพื่อสร้าง</a:t>
            </a:r>
            <a:r>
              <a:rPr lang="th-TH" sz="2400" b="1" i="1" dirty="0">
                <a:solidFill>
                  <a:srgbClr val="D52B37"/>
                </a:solidFill>
                <a:latin typeface="TH SarabunPSK" pitchFamily="34" charset="-34"/>
                <a:cs typeface="TH SarabunPSK" pitchFamily="34" charset="-34"/>
              </a:rPr>
              <a:t>แรงจูงใจ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และให้</a:t>
            </a:r>
            <a:r>
              <a:rPr lang="th-TH" sz="2400" b="1" i="1" dirty="0">
                <a:solidFill>
                  <a:srgbClr val="D52B37"/>
                </a:solidFill>
                <a:latin typeface="TH SarabunPSK" pitchFamily="34" charset="-34"/>
                <a:cs typeface="TH SarabunPSK" pitchFamily="34" charset="-34"/>
              </a:rPr>
              <a:t>รางวัลตอบแทน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พนักงานราชการที่มีผลงาน</a:t>
            </a:r>
          </a:p>
          <a:p>
            <a:pPr lvl="0"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ได้มาตรฐาน หรือสูงกว่ามาตรฐาน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44008" y="3789040"/>
            <a:ext cx="4032448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8" name="Picture 14" descr="C:\Users\rumpa.k\Desktop\Free Icon\Report meeting\png\006-applic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8717" y="3871934"/>
            <a:ext cx="1213123" cy="1213123"/>
          </a:xfrm>
          <a:prstGeom prst="rect">
            <a:avLst/>
          </a:prstGeom>
          <a:noFill/>
        </p:spPr>
      </p:pic>
      <p:pic>
        <p:nvPicPr>
          <p:cNvPr id="1034" name="Picture 10" descr="C:\Users\rumpa.k\Desktop\Free Icon\167818-business-productivity\png\bal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922170"/>
            <a:ext cx="1152128" cy="115212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737788" y="5068341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รักษา</a:t>
            </a:r>
            <a:r>
              <a:rPr lang="th-TH" sz="2400" b="1" i="1" dirty="0">
                <a:solidFill>
                  <a:srgbClr val="D52B37"/>
                </a:solidFill>
                <a:latin typeface="TH SarabunPSK" pitchFamily="34" charset="-34"/>
                <a:cs typeface="TH SarabunPSK" pitchFamily="34" charset="-34"/>
              </a:rPr>
              <a:t>ความเป็นธรรม 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ทั้งการบริหารค่าตอบแทน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และการบริหารงานบุคคล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187624" y="620688"/>
            <a:ext cx="6966338" cy="72008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827585" y="66736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kern="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วัตถุประสงค์การประเมินผลการปฏิบัติงาน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C5A8242-BC0E-4D23-FD51-234F0A37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0794" y="6551191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50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eparation 34">
            <a:extLst>
              <a:ext uri="{FF2B5EF4-FFF2-40B4-BE49-F238E27FC236}">
                <a16:creationId xmlns:a16="http://schemas.microsoft.com/office/drawing/2014/main" id="{A5266CB2-087A-7422-6B74-EC4C398FEAA5}"/>
              </a:ext>
            </a:extLst>
          </p:cNvPr>
          <p:cNvSpPr/>
          <p:nvPr/>
        </p:nvSpPr>
        <p:spPr>
          <a:xfrm>
            <a:off x="1752201" y="2693511"/>
            <a:ext cx="1800200" cy="1470978"/>
          </a:xfrm>
          <a:prstGeom prst="flowChartPreparation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Flowchart: Preparation 33">
            <a:extLst>
              <a:ext uri="{FF2B5EF4-FFF2-40B4-BE49-F238E27FC236}">
                <a16:creationId xmlns:a16="http://schemas.microsoft.com/office/drawing/2014/main" id="{CD7AD026-41E9-F9C4-0620-0C88C7BE4A5A}"/>
              </a:ext>
            </a:extLst>
          </p:cNvPr>
          <p:cNvSpPr/>
          <p:nvPr/>
        </p:nvSpPr>
        <p:spPr>
          <a:xfrm>
            <a:off x="2545364" y="4779250"/>
            <a:ext cx="1800200" cy="1470978"/>
          </a:xfrm>
          <a:prstGeom prst="flowChartPreparati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Preparation 32">
            <a:extLst>
              <a:ext uri="{FF2B5EF4-FFF2-40B4-BE49-F238E27FC236}">
                <a16:creationId xmlns:a16="http://schemas.microsoft.com/office/drawing/2014/main" id="{04EF957A-2E54-0B20-758B-ECE9581C327B}"/>
              </a:ext>
            </a:extLst>
          </p:cNvPr>
          <p:cNvSpPr/>
          <p:nvPr/>
        </p:nvSpPr>
        <p:spPr>
          <a:xfrm>
            <a:off x="4732651" y="4787349"/>
            <a:ext cx="1800200" cy="1470978"/>
          </a:xfrm>
          <a:prstGeom prst="flowChartPreparati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2" name="Oval 175"/>
          <p:cNvSpPr>
            <a:spLocks noChangeArrowheads="1"/>
          </p:cNvSpPr>
          <p:nvPr/>
        </p:nvSpPr>
        <p:spPr bwMode="auto">
          <a:xfrm>
            <a:off x="3635896" y="2870197"/>
            <a:ext cx="1944216" cy="1800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th-TH" dirty="0">
              <a:solidFill>
                <a:srgbClr val="D52B37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2879" y="389251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การประเมินผลการปฏิบัติงาน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992758"/>
            <a:ext cx="4572000" cy="9094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ให้รางวัล</a:t>
            </a:r>
            <a:endParaRPr lang="en-US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(Reward)</a:t>
            </a:r>
            <a:endParaRPr lang="en-US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5123" y="5000802"/>
            <a:ext cx="1691490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endParaRPr lang="en-US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(Appraise)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38870" y="4903853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พัฒนา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Develop)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82841" y="3011773"/>
            <a:ext cx="1864613" cy="1266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</a:t>
            </a:r>
          </a:p>
          <a:p>
            <a:pPr algn="ctr">
              <a:lnSpc>
                <a:spcPct val="90000"/>
              </a:lnSpc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การบริหาร</a:t>
            </a:r>
          </a:p>
          <a:p>
            <a:pPr algn="ctr">
              <a:lnSpc>
                <a:spcPct val="90000"/>
              </a:lnSpc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ผลการปฏิบัติงาน</a:t>
            </a:r>
            <a:endParaRPr lang="en-US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Freeform 190"/>
          <p:cNvSpPr>
            <a:spLocks/>
          </p:cNvSpPr>
          <p:nvPr/>
        </p:nvSpPr>
        <p:spPr bwMode="gray">
          <a:xfrm rot="21036706">
            <a:off x="3235294" y="2372665"/>
            <a:ext cx="615893" cy="373712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vert="eaVert"/>
          <a:lstStyle/>
          <a:p>
            <a:endParaRPr lang="th-TH"/>
          </a:p>
        </p:txBody>
      </p:sp>
      <p:sp>
        <p:nvSpPr>
          <p:cNvPr id="44" name="Freeform 190"/>
          <p:cNvSpPr>
            <a:spLocks/>
          </p:cNvSpPr>
          <p:nvPr/>
        </p:nvSpPr>
        <p:spPr bwMode="gray">
          <a:xfrm rot="16383727">
            <a:off x="2404544" y="4324674"/>
            <a:ext cx="615893" cy="373712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vert="eaVert"/>
          <a:lstStyle/>
          <a:p>
            <a:endParaRPr lang="th-TH"/>
          </a:p>
        </p:txBody>
      </p:sp>
      <p:sp>
        <p:nvSpPr>
          <p:cNvPr id="45" name="Freeform 190"/>
          <p:cNvSpPr>
            <a:spLocks/>
          </p:cNvSpPr>
          <p:nvPr/>
        </p:nvSpPr>
        <p:spPr bwMode="gray">
          <a:xfrm rot="11913028">
            <a:off x="4291667" y="5738414"/>
            <a:ext cx="602328" cy="346110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vert="eaVert"/>
          <a:lstStyle/>
          <a:p>
            <a:endParaRPr lang="th-TH"/>
          </a:p>
        </p:txBody>
      </p:sp>
      <p:sp>
        <p:nvSpPr>
          <p:cNvPr id="46" name="Freeform 190"/>
          <p:cNvSpPr>
            <a:spLocks/>
          </p:cNvSpPr>
          <p:nvPr/>
        </p:nvSpPr>
        <p:spPr bwMode="gray">
          <a:xfrm rot="7280093">
            <a:off x="6111239" y="4394435"/>
            <a:ext cx="615893" cy="373712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vert="eaVert"/>
          <a:lstStyle/>
          <a:p>
            <a:endParaRPr lang="th-TH"/>
          </a:p>
        </p:txBody>
      </p:sp>
      <p:sp>
        <p:nvSpPr>
          <p:cNvPr id="47" name="Freeform 190"/>
          <p:cNvSpPr>
            <a:spLocks/>
          </p:cNvSpPr>
          <p:nvPr/>
        </p:nvSpPr>
        <p:spPr bwMode="gray">
          <a:xfrm rot="3177765">
            <a:off x="5314991" y="2357697"/>
            <a:ext cx="615893" cy="373712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vert="eaVert"/>
          <a:lstStyle/>
          <a:p>
            <a:endParaRPr lang="th-TH"/>
          </a:p>
        </p:txBody>
      </p:sp>
      <p:sp>
        <p:nvSpPr>
          <p:cNvPr id="4" name="Flowchart: Preparation 3">
            <a:extLst>
              <a:ext uri="{FF2B5EF4-FFF2-40B4-BE49-F238E27FC236}">
                <a16:creationId xmlns:a16="http://schemas.microsoft.com/office/drawing/2014/main" id="{1F5198E1-3B55-1AF6-3E4D-09D96737169A}"/>
              </a:ext>
            </a:extLst>
          </p:cNvPr>
          <p:cNvSpPr/>
          <p:nvPr/>
        </p:nvSpPr>
        <p:spPr>
          <a:xfrm>
            <a:off x="3676816" y="1228062"/>
            <a:ext cx="1800200" cy="1470978"/>
          </a:xfrm>
          <a:prstGeom prst="flowChartPreparation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46289-820D-16AA-7BC3-654BDDD4129E}"/>
              </a:ext>
            </a:extLst>
          </p:cNvPr>
          <p:cNvSpPr txBox="1"/>
          <p:nvPr/>
        </p:nvSpPr>
        <p:spPr>
          <a:xfrm>
            <a:off x="3958798" y="1306267"/>
            <a:ext cx="1236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วางแผน</a:t>
            </a:r>
          </a:p>
          <a:p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PLAN)</a:t>
            </a:r>
          </a:p>
        </p:txBody>
      </p:sp>
      <p:sp>
        <p:nvSpPr>
          <p:cNvPr id="32" name="Flowchart: Preparation 31">
            <a:extLst>
              <a:ext uri="{FF2B5EF4-FFF2-40B4-BE49-F238E27FC236}">
                <a16:creationId xmlns:a16="http://schemas.microsoft.com/office/drawing/2014/main" id="{5B585D69-71BB-9E5B-5BAB-FE3A212B11DE}"/>
              </a:ext>
            </a:extLst>
          </p:cNvPr>
          <p:cNvSpPr/>
          <p:nvPr/>
        </p:nvSpPr>
        <p:spPr>
          <a:xfrm>
            <a:off x="5660682" y="2729937"/>
            <a:ext cx="1800200" cy="1470978"/>
          </a:xfrm>
          <a:prstGeom prst="flowChartPreparati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09004" y="3004133"/>
            <a:ext cx="1558440" cy="909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ติดตาม</a:t>
            </a:r>
          </a:p>
          <a:p>
            <a:pPr algn="ctr">
              <a:lnSpc>
                <a:spcPct val="70000"/>
              </a:lnSpc>
            </a:pP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(Monitor)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64351FB1-EF82-EE23-630D-4F724984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671" y="6507343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51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436096" y="1772816"/>
            <a:ext cx="2520280" cy="6263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611560" y="5150956"/>
            <a:ext cx="3888432" cy="626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ounded Rectangle 25"/>
          <p:cNvSpPr/>
          <p:nvPr/>
        </p:nvSpPr>
        <p:spPr>
          <a:xfrm>
            <a:off x="611560" y="3666728"/>
            <a:ext cx="3384376" cy="626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6804248" y="2564904"/>
            <a:ext cx="1778496" cy="33123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4809728" y="2564904"/>
            <a:ext cx="1778496" cy="3312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78454"/>
            <a:ext cx="12097344" cy="8973617"/>
            <a:chOff x="-1476672" y="-107845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00720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-25716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2032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565656" y="1723455"/>
            <a:ext cx="8038792" cy="4225825"/>
            <a:chOff x="462724" y="1363415"/>
            <a:chExt cx="8038792" cy="4225825"/>
          </a:xfrm>
        </p:grpSpPr>
        <p:sp>
          <p:nvSpPr>
            <p:cNvPr id="12" name="Rectangle 11"/>
            <p:cNvSpPr/>
            <p:nvPr/>
          </p:nvSpPr>
          <p:spPr>
            <a:xfrm>
              <a:off x="462724" y="3307631"/>
              <a:ext cx="346120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1. </a:t>
              </a:r>
              <a:r>
                <a:rPr lang="th-TH" sz="4400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ผลสัมฤทธิ์ของงาน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544" y="4809346"/>
              <a:ext cx="397095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2. </a:t>
              </a:r>
              <a:r>
                <a:rPr lang="th-TH" sz="4000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พฤติกรรมการปฏิบัติงาน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64088" y="1363415"/>
              <a:ext cx="244971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latin typeface="TH SarabunPSK" pitchFamily="34" charset="-34"/>
                  <a:ea typeface="Times New Roman" pitchFamily="18" charset="0"/>
                  <a:cs typeface="TH SarabunPSK" pitchFamily="34" charset="-34"/>
                </a:rPr>
                <a:t>สัดส่วนคะแนน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20045" y="2276872"/>
              <a:ext cx="16241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err="1">
                  <a:latin typeface="TH SarabunPSK" pitchFamily="34" charset="-34"/>
                  <a:cs typeface="TH SarabunPSK" pitchFamily="34" charset="-34"/>
                </a:rPr>
                <a:t>พรก.</a:t>
              </a:r>
              <a:r>
                <a:rPr lang="th-TH" sz="3600" b="1" dirty="0">
                  <a:latin typeface="TH SarabunPSK" pitchFamily="34" charset="-34"/>
                  <a:cs typeface="TH SarabunPSK" pitchFamily="34" charset="-34"/>
                </a:rPr>
                <a:t> ทั่วไป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98989" y="3340682"/>
              <a:ext cx="149111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latin typeface="TH SarabunPSK" pitchFamily="34" charset="-34"/>
                  <a:cs typeface="TH SarabunPSK" pitchFamily="34" charset="-34"/>
                </a:rPr>
                <a:t>≥ </a:t>
              </a:r>
              <a:r>
                <a:rPr lang="en-US" sz="4400" b="1" dirty="0">
                  <a:latin typeface="TH SarabunPSK" pitchFamily="34" charset="-34"/>
                  <a:cs typeface="TH SarabunPSK" pitchFamily="34" charset="-34"/>
                </a:rPr>
                <a:t>80 %</a:t>
              </a:r>
              <a:endParaRPr lang="th-TH" sz="4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6862" y="4819799"/>
              <a:ext cx="16193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4400" b="1" dirty="0">
                  <a:latin typeface="TH SarabunPSK" pitchFamily="34" charset="-34"/>
                  <a:cs typeface="TH SarabunPSK" pitchFamily="34" charset="-34"/>
                </a:rPr>
                <a:t>≤</a:t>
              </a:r>
              <a:r>
                <a:rPr lang="en-US" sz="4400" b="1" dirty="0">
                  <a:latin typeface="TH SarabunPSK" pitchFamily="34" charset="-34"/>
                  <a:cs typeface="TH SarabunPSK" pitchFamily="34" charset="-34"/>
                </a:rPr>
                <a:t> 20 %</a:t>
              </a:r>
              <a:r>
                <a:rPr lang="th-TH" sz="44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4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45025" y="2256579"/>
              <a:ext cx="16433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err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พรก.</a:t>
              </a:r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พิเศษ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5276" y="3351086"/>
              <a:ext cx="149111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≥ </a:t>
              </a:r>
              <a:r>
                <a:rPr lang="en-US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90 %</a:t>
              </a:r>
              <a:endParaRPr lang="th-TH" sz="4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82162" y="4797152"/>
              <a:ext cx="161935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≤</a:t>
              </a:r>
              <a:r>
                <a:rPr lang="en-US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10 %</a:t>
              </a:r>
              <a:r>
                <a:rPr lang="th-TH" sz="44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4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050" name="Picture 2" descr="C:\Users\rumpa.k\Desktop\Free Icon\Icon-Presentation\145851-young-avatar-collection\png\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1872208" cy="1872208"/>
          </a:xfrm>
          <a:prstGeom prst="rect">
            <a:avLst/>
          </a:prstGeom>
          <a:noFill/>
        </p:spPr>
      </p:pic>
      <p:pic>
        <p:nvPicPr>
          <p:cNvPr id="2051" name="Picture 3" descr="C:\Users\rumpa.k\Desktop\Free Icon\Icon-Presentation\145851-young-avatar-collection\png\girl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553727"/>
            <a:ext cx="1800200" cy="1800200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1008919" y="469491"/>
            <a:ext cx="6236282" cy="1087301"/>
            <a:chOff x="1008919" y="469491"/>
            <a:chExt cx="6236282" cy="1087301"/>
          </a:xfrm>
        </p:grpSpPr>
        <p:sp>
          <p:nvSpPr>
            <p:cNvPr id="30" name="Wave 29"/>
            <p:cNvSpPr/>
            <p:nvPr/>
          </p:nvSpPr>
          <p:spPr>
            <a:xfrm rot="20050942">
              <a:off x="1008919" y="469491"/>
              <a:ext cx="1612111" cy="747003"/>
            </a:xfrm>
            <a:prstGeom prst="wave">
              <a:avLst>
                <a:gd name="adj1" fmla="val 12500"/>
                <a:gd name="adj2" fmla="val 287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32665" y="633462"/>
              <a:ext cx="48125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5200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</a:rPr>
                <a:t>องค์ประกอบการประเมิน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20548580">
              <a:off x="1032005" y="568210"/>
              <a:ext cx="1664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ประเด็นที่ </a:t>
              </a:r>
              <a:r>
                <a:rPr lang="en-US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7F9F1B7B-976E-7940-91BD-50D7F5A4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2317" y="6551806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52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34"/>
          <p:cNvSpPr/>
          <p:nvPr/>
        </p:nvSpPr>
        <p:spPr>
          <a:xfrm>
            <a:off x="4355976" y="5171260"/>
            <a:ext cx="360040" cy="360040"/>
          </a:xfrm>
          <a:prstGeom prst="downArrow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Down Arrow 33"/>
          <p:cNvSpPr/>
          <p:nvPr/>
        </p:nvSpPr>
        <p:spPr>
          <a:xfrm>
            <a:off x="4355976" y="3759236"/>
            <a:ext cx="360040" cy="360040"/>
          </a:xfrm>
          <a:prstGeom prst="downArrow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1129684" y="5633112"/>
            <a:ext cx="6956640" cy="576064"/>
          </a:xfrm>
          <a:prstGeom prst="rect">
            <a:avLst/>
          </a:prstGeom>
          <a:solidFill>
            <a:srgbClr val="E6BB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655432" y="4207020"/>
            <a:ext cx="7848872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2178332" y="3256848"/>
            <a:ext cx="468052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Notched Right Arrow 26"/>
          <p:cNvSpPr/>
          <p:nvPr/>
        </p:nvSpPr>
        <p:spPr>
          <a:xfrm>
            <a:off x="1331640" y="1432200"/>
            <a:ext cx="2448272" cy="1132704"/>
          </a:xfrm>
          <a:prstGeom prst="notchedRight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3792312" y="1196752"/>
            <a:ext cx="3443984" cy="1656184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60064" y="1700808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ผลสัมฤทธิ์ของงาน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2222"/>
            <a:ext cx="533400" cy="244476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A363A897-32A4-415E-B6B3-5FE86DC95616}" type="slidenum">
              <a:rPr lang="th-TH" sz="900">
                <a:latin typeface="TH SarabunPSK" pitchFamily="34" charset="-34"/>
                <a:cs typeface="TH SarabunPSK" pitchFamily="34" charset="-34"/>
              </a:rPr>
              <a:pPr/>
              <a:t>53</a:t>
            </a:fld>
            <a:endParaRPr lang="th-TH" sz="9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9912" y="1211268"/>
            <a:ext cx="3526110" cy="1569660"/>
          </a:xfrm>
          <a:prstGeom prst="rect">
            <a:avLst/>
          </a:prstGeom>
          <a:ln w="63500">
            <a:noFill/>
            <a:prstDash val="sysDot"/>
          </a:ln>
        </p:spPr>
        <p:txBody>
          <a:bodyPr wrap="square">
            <a:spAutoFit/>
          </a:bodyPr>
          <a:lstStyle/>
          <a:p>
            <a:pPr marL="177800" indent="88900" eaLnBrk="1" hangingPunct="1"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ปริมาณงาน</a:t>
            </a:r>
          </a:p>
          <a:p>
            <a:pPr marL="177800" indent="88900" eaLnBrk="1" hangingPunct="1"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คุณภาพผลงาน</a:t>
            </a:r>
          </a:p>
          <a:p>
            <a:pPr marL="177800" indent="88900" eaLnBrk="1" hangingPunct="1"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ความรวดเร็วหรือความตรงต่อเวลา</a:t>
            </a:r>
          </a:p>
          <a:p>
            <a:pPr marL="177800" indent="88900" eaLnBrk="1" hangingPunct="1"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การใช้ทรัพยากรอย่างคุ้มค่า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76955" y="367629"/>
            <a:ext cx="9206159" cy="707886"/>
            <a:chOff x="2441563" y="430926"/>
            <a:chExt cx="8454673" cy="707886"/>
          </a:xfrm>
        </p:grpSpPr>
        <p:sp>
          <p:nvSpPr>
            <p:cNvPr id="21" name="Rounded Rectangle 20"/>
            <p:cNvSpPr/>
            <p:nvPr/>
          </p:nvSpPr>
          <p:spPr>
            <a:xfrm>
              <a:off x="2441563" y="490740"/>
              <a:ext cx="5276081" cy="64807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2830148" y="430926"/>
              <a:ext cx="80660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th-TH" sz="4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การประเมินผลสัมฤทธิ์ของงาน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437278" y="328327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การทำงานได้สำเร็จ/บรรลุตามเป้าหมาย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9916" y="4207020"/>
            <a:ext cx="780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ผู้บังคับบัญชา ระบุหน้าที่ความรับผิดชอบ/ภารกิจ/งานที่มอบหมาย</a:t>
            </a:r>
          </a:p>
          <a:p>
            <a:pPr lvl="0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กำหนดเป้าหมายผลผลิต/ผลลัพธ์ ความสำเร็จ ตัวชี้วัด จาก  4 ปัจจัย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9488" y="5661248"/>
            <a:ext cx="6957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กำหนดค่าเป้าหมายเพื่อเป็นเกณฑ์ในการวัด แบ่งเป็น 5 ระดับ</a:t>
            </a:r>
          </a:p>
          <a:p>
            <a:endParaRPr lang="th-TH" dirty="0"/>
          </a:p>
        </p:txBody>
      </p:sp>
      <p:pic>
        <p:nvPicPr>
          <p:cNvPr id="1026" name="Picture 2" descr="C:\Users\rumpa.k\Desktop\Free Icon\123368-color-startups-and-new-business\png\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88915"/>
            <a:ext cx="944141" cy="944141"/>
          </a:xfrm>
          <a:prstGeom prst="rect">
            <a:avLst/>
          </a:prstGeom>
          <a:noFill/>
        </p:spPr>
      </p:pic>
      <p:pic>
        <p:nvPicPr>
          <p:cNvPr id="36" name="Picture 2" descr="C:\Users\rumpa.k\Desktop\Free Icon\123368-color-startups-and-new-business\png\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04884" y="2982884"/>
            <a:ext cx="944141" cy="944141"/>
          </a:xfrm>
          <a:prstGeom prst="rect">
            <a:avLst/>
          </a:prstGeom>
          <a:noFill/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6" y="1685516"/>
            <a:ext cx="1432778" cy="1196752"/>
          </a:xfrm>
          <a:prstGeom prst="rect">
            <a:avLst/>
          </a:prstGeom>
        </p:spPr>
      </p:pic>
      <p:pic>
        <p:nvPicPr>
          <p:cNvPr id="39" name="Graphic 33" descr="Badge 1 with solid fill">
            <a:extLst>
              <a:ext uri="{FF2B5EF4-FFF2-40B4-BE49-F238E27FC236}">
                <a16:creationId xmlns:a16="http://schemas.microsoft.com/office/drawing/2014/main" id="{776ABB93-708F-3D40-B5B1-8442F4751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432" y="1635528"/>
            <a:ext cx="653780" cy="653780"/>
          </a:xfrm>
          <a:prstGeom prst="rect">
            <a:avLst/>
          </a:prstGeom>
        </p:spPr>
      </p:pic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6DC04B58-20EE-50BC-A6A7-2306333D4232}"/>
              </a:ext>
            </a:extLst>
          </p:cNvPr>
          <p:cNvSpPr txBox="1">
            <a:spLocks/>
          </p:cNvSpPr>
          <p:nvPr/>
        </p:nvSpPr>
        <p:spPr>
          <a:xfrm>
            <a:off x="6762098" y="65224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EDFC21-520B-4757-9F2A-0EF841CF1837}" type="slidenum">
              <a:rPr lang="th-TH" sz="16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53</a:t>
            </a:fld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7296" y="3573016"/>
            <a:ext cx="2736304" cy="1800200"/>
            <a:chOff x="683568" y="3573016"/>
            <a:chExt cx="2736304" cy="1800200"/>
          </a:xfrm>
        </p:grpSpPr>
        <p:sp>
          <p:nvSpPr>
            <p:cNvPr id="28" name="Notched Right Arrow 27"/>
            <p:cNvSpPr/>
            <p:nvPr/>
          </p:nvSpPr>
          <p:spPr>
            <a:xfrm>
              <a:off x="683568" y="3573016"/>
              <a:ext cx="2736304" cy="1800200"/>
            </a:xfrm>
            <a:prstGeom prst="notch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333" y="3975260"/>
              <a:ext cx="157286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พฤติกรรม</a:t>
              </a:r>
            </a:p>
            <a:p>
              <a:pPr algn="ctr" eaLnBrk="1" hangingPunct="1">
                <a:defRPr/>
              </a:pP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การปฏิบัติงาน</a:t>
              </a:r>
            </a:p>
          </p:txBody>
        </p:sp>
      </p:grpSp>
      <p:sp>
        <p:nvSpPr>
          <p:cNvPr id="17" name="Right Brace 16"/>
          <p:cNvSpPr/>
          <p:nvPr/>
        </p:nvSpPr>
        <p:spPr>
          <a:xfrm>
            <a:off x="6837363" y="2193925"/>
            <a:ext cx="541337" cy="3419475"/>
          </a:xfrm>
          <a:prstGeom prst="rightBrace">
            <a:avLst>
              <a:gd name="adj1" fmla="val 32703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1413" y="3365500"/>
            <a:ext cx="17430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ส่วนราชการกำหนด</a:t>
            </a:r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gray">
          <a:xfrm>
            <a:off x="3652848" y="1844824"/>
            <a:ext cx="3079392" cy="3961168"/>
          </a:xfrm>
          <a:prstGeom prst="roundRect">
            <a:avLst>
              <a:gd name="adj" fmla="val 793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gray">
          <a:xfrm>
            <a:off x="4055544" y="1844824"/>
            <a:ext cx="2720975" cy="405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 สมรรถนะ..........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................   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................</a:t>
            </a:r>
          </a:p>
          <a:p>
            <a:pPr>
              <a:defRPr/>
            </a:pP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2. สมรรถนะ.......... 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................   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................</a:t>
            </a:r>
          </a:p>
          <a:p>
            <a:pPr>
              <a:defRPr/>
            </a:pP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สมรรถนะ..........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................   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................</a:t>
            </a:r>
          </a:p>
          <a:p>
            <a:pPr>
              <a:defRPr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  <a:endParaRPr lang="en-US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91680" y="620688"/>
            <a:ext cx="8121169" cy="713243"/>
            <a:chOff x="2427495" y="490740"/>
            <a:chExt cx="8121169" cy="713243"/>
          </a:xfrm>
        </p:grpSpPr>
        <p:sp>
          <p:nvSpPr>
            <p:cNvPr id="23" name="Rounded Rectangle 22"/>
            <p:cNvSpPr/>
            <p:nvPr/>
          </p:nvSpPr>
          <p:spPr>
            <a:xfrm>
              <a:off x="2427495" y="490740"/>
              <a:ext cx="5874853" cy="6480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482576" y="496097"/>
              <a:ext cx="80660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th-TH" sz="4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การประเมินพฤติกรรมการปฏิบัติงาน</a:t>
              </a:r>
            </a:p>
          </p:txBody>
        </p:sp>
      </p:grpSp>
      <p:pic>
        <p:nvPicPr>
          <p:cNvPr id="2050" name="Picture 2" descr="C:\Users\rumpa.k\Desktop\Free Icon\236797-teamwork-and-organization\png\t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71745"/>
            <a:ext cx="1645171" cy="1645171"/>
          </a:xfrm>
          <a:prstGeom prst="rect">
            <a:avLst/>
          </a:prstGeom>
          <a:noFill/>
        </p:spPr>
      </p:pic>
      <p:pic>
        <p:nvPicPr>
          <p:cNvPr id="32" name="Graphic 35" descr="Badge with solid fill">
            <a:extLst>
              <a:ext uri="{FF2B5EF4-FFF2-40B4-BE49-F238E27FC236}">
                <a16:creationId xmlns:a16="http://schemas.microsoft.com/office/drawing/2014/main" id="{9FE8DEB9-45AC-ADF7-9586-E6C4A1034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94" y="1813111"/>
            <a:ext cx="653780" cy="653780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8B9C971B-DF4D-2AF7-F6D5-299D5F9D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108" y="6559533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54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79859" y="393498"/>
            <a:ext cx="7644669" cy="713243"/>
            <a:chOff x="2427495" y="490740"/>
            <a:chExt cx="7644669" cy="713243"/>
          </a:xfrm>
        </p:grpSpPr>
        <p:sp>
          <p:nvSpPr>
            <p:cNvPr id="12" name="Rounded Rectangle 11"/>
            <p:cNvSpPr/>
            <p:nvPr/>
          </p:nvSpPr>
          <p:spPr>
            <a:xfrm>
              <a:off x="2427495" y="490740"/>
              <a:ext cx="6060493" cy="6480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482576" y="496097"/>
              <a:ext cx="758958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th-TH" sz="4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การประเมินพฤติกรรมการปฏิบัติงาน</a:t>
              </a:r>
              <a:r>
                <a:rPr lang="en-US" sz="4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4000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(ต่อ)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28426" y="1916832"/>
            <a:ext cx="2555542" cy="3672408"/>
            <a:chOff x="3652848" y="1844824"/>
            <a:chExt cx="3079392" cy="3961168"/>
          </a:xfrm>
        </p:grpSpPr>
        <p:sp>
          <p:nvSpPr>
            <p:cNvPr id="14" name="AutoShape 21"/>
            <p:cNvSpPr>
              <a:spLocks noChangeArrowheads="1"/>
            </p:cNvSpPr>
            <p:nvPr/>
          </p:nvSpPr>
          <p:spPr bwMode="gray">
            <a:xfrm>
              <a:off x="3652848" y="1844824"/>
              <a:ext cx="3079392" cy="3961168"/>
            </a:xfrm>
            <a:prstGeom prst="roundRect">
              <a:avLst>
                <a:gd name="adj" fmla="val 793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gray">
            <a:xfrm>
              <a:off x="3913153" y="2074911"/>
              <a:ext cx="2720975" cy="34980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1. สมรรถนะ..........</a:t>
              </a:r>
              <a:r>
                <a:rPr lang="th-TH" sz="24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</a:p>
            <a:p>
              <a:pPr lvl="1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................     </a:t>
              </a:r>
            </a:p>
            <a:p>
              <a:pPr lvl="1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................</a:t>
              </a:r>
            </a:p>
            <a:p>
              <a:pPr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2. สมรรถนะ.......... </a:t>
              </a:r>
              <a:r>
                <a:rPr lang="th-TH" sz="24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</a:p>
            <a:p>
              <a:pPr lvl="1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................     </a:t>
              </a:r>
            </a:p>
            <a:p>
              <a:pPr lvl="1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................</a:t>
              </a:r>
            </a:p>
            <a:p>
              <a:pPr>
                <a:defRPr/>
              </a:pP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3. สมรรถนะ..........</a:t>
              </a:r>
              <a:r>
                <a:rPr lang="th-TH" sz="24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</a:p>
            <a:p>
              <a:pPr lvl="1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................     </a:t>
              </a:r>
            </a:p>
            <a:p>
              <a:pPr lvl="1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th-TH" sz="20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................</a:t>
              </a:r>
            </a:p>
            <a:p>
              <a:pPr>
                <a:defRPr/>
              </a:pPr>
              <a:r>
                <a:rPr lang="th-TH" sz="2400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         </a:t>
              </a:r>
              <a:r>
                <a:rPr lang="th-TH" b="1" dirty="0">
                  <a:solidFill>
                    <a:srgbClr val="0070C0"/>
                  </a:solidFill>
                  <a:latin typeface="TH SarabunPSK" pitchFamily="34" charset="-34"/>
                  <a:cs typeface="TH SarabunPSK" pitchFamily="34" charset="-34"/>
                </a:rPr>
                <a:t>ฯลฯ</a:t>
              </a:r>
              <a:endPara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7" name="Right Brace 16"/>
          <p:cNvSpPr/>
          <p:nvPr/>
        </p:nvSpPr>
        <p:spPr>
          <a:xfrm rot="10800000">
            <a:off x="1043609" y="2031044"/>
            <a:ext cx="541337" cy="3419475"/>
          </a:xfrm>
          <a:prstGeom prst="rightBrace">
            <a:avLst>
              <a:gd name="adj1" fmla="val 32703"/>
              <a:gd name="adj2" fmla="val 50411"/>
            </a:avLst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24544" y="3068960"/>
            <a:ext cx="17430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ส่วน</a:t>
            </a:r>
            <a:b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ราชการ</a:t>
            </a:r>
            <a:b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กำหนด</a:t>
            </a:r>
            <a:endParaRPr lang="th-TH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3950" y="1178749"/>
            <a:ext cx="37545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เหมาะสมกับลักษณะงาน สอดคล้อง</a:t>
            </a:r>
            <a:b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กับภารกิจ/แผนงานที่มอบหมาย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3702" y="2188021"/>
            <a:ext cx="3560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กำหนดพฤติกรรมบ่งชี้</a:t>
            </a:r>
          </a:p>
          <a:p>
            <a:r>
              <a:rPr lang="th-TH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ที่พึงประสงค์</a:t>
            </a:r>
          </a:p>
          <a:p>
            <a:endParaRPr lang="th-TH" dirty="0"/>
          </a:p>
        </p:txBody>
      </p:sp>
      <p:sp>
        <p:nvSpPr>
          <p:cNvPr id="22" name="TextBox 21"/>
          <p:cNvSpPr txBox="1"/>
          <p:nvPr/>
        </p:nvSpPr>
        <p:spPr>
          <a:xfrm>
            <a:off x="5443531" y="3197294"/>
            <a:ext cx="32031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ควรดำเนินการให้แล้วเสร็จก่อน</a:t>
            </a:r>
            <a:b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หรือต้นรอบการประเมิน </a:t>
            </a:r>
            <a:b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ควรสร้างความเข้าใจร่วมกัน</a:t>
            </a:r>
          </a:p>
          <a:p>
            <a:endParaRPr lang="th-TH" dirty="0"/>
          </a:p>
        </p:txBody>
      </p:sp>
      <p:sp>
        <p:nvSpPr>
          <p:cNvPr id="23" name="TextBox 22"/>
          <p:cNvSpPr txBox="1"/>
          <p:nvPr/>
        </p:nvSpPr>
        <p:spPr>
          <a:xfrm>
            <a:off x="5436096" y="4635133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อ้างอิงจากข้อเท็จจริง/พฤติกรรมที่แสดงออกเป็นประจำ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0099" y="5644405"/>
            <a:ext cx="28424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กำหนดระดับของพฤติกรรม</a:t>
            </a:r>
            <a:b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เป็น 5 ระดับ</a:t>
            </a:r>
          </a:p>
          <a:p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4531464" y="1621249"/>
            <a:ext cx="4662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accent6">
                    <a:lumMod val="75000"/>
                  </a:schemeClr>
                </a:solidFill>
              </a:rPr>
              <a:t>--------------------------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5532" y="2636912"/>
            <a:ext cx="629283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accent6">
                    <a:lumMod val="75000"/>
                  </a:schemeClr>
                </a:solidFill>
              </a:rPr>
              <a:t>--------------------------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3864" y="5085184"/>
            <a:ext cx="4662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accent6">
                    <a:lumMod val="75000"/>
                  </a:schemeClr>
                </a:solidFill>
              </a:rPr>
              <a:t>--------------------------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3864" y="4077072"/>
            <a:ext cx="466294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accent6">
                    <a:lumMod val="75000"/>
                  </a:schemeClr>
                </a:solidFill>
              </a:rPr>
              <a:t>--------------------------</a:t>
            </a:r>
          </a:p>
        </p:txBody>
      </p:sp>
      <p:pic>
        <p:nvPicPr>
          <p:cNvPr id="1027" name="Picture 3" descr="C:\Users\rumpa.k\Desktop\Free Icon\236797-teamwork-and-organization\png\teamwork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128" y="3403919"/>
            <a:ext cx="936104" cy="936104"/>
          </a:xfrm>
          <a:prstGeom prst="rect">
            <a:avLst/>
          </a:prstGeom>
          <a:noFill/>
        </p:spPr>
      </p:pic>
      <p:pic>
        <p:nvPicPr>
          <p:cNvPr id="1029" name="Picture 5" descr="C:\Users\rumpa.k\Desktop\Free Icon\icon ก.พ\001-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579" y="5589240"/>
            <a:ext cx="989057" cy="1152128"/>
          </a:xfrm>
          <a:prstGeom prst="rect">
            <a:avLst/>
          </a:prstGeom>
          <a:noFill/>
        </p:spPr>
      </p:pic>
      <p:pic>
        <p:nvPicPr>
          <p:cNvPr id="1030" name="Picture 6" descr="C:\Users\rumpa.k\Desktop\Free Icon\icon ก.พ\001-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940" y="1268760"/>
            <a:ext cx="886019" cy="696035"/>
          </a:xfrm>
          <a:prstGeom prst="rect">
            <a:avLst/>
          </a:prstGeom>
          <a:noFill/>
        </p:spPr>
      </p:pic>
      <p:pic>
        <p:nvPicPr>
          <p:cNvPr id="1031" name="Picture 7" descr="C:\Users\rumpa.k\Desktop\Free Icon\icon ก.พ\0001-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3935" y="2271142"/>
            <a:ext cx="748093" cy="725810"/>
          </a:xfrm>
          <a:prstGeom prst="rect">
            <a:avLst/>
          </a:prstGeom>
          <a:noFill/>
        </p:spPr>
      </p:pic>
      <p:pic>
        <p:nvPicPr>
          <p:cNvPr id="1033" name="Picture 9" descr="C:\Users\rumpa.k\Desktop\Free Icon\179602-business-set\png\he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2536" y="4681272"/>
            <a:ext cx="792088" cy="792088"/>
          </a:xfrm>
          <a:prstGeom prst="rect">
            <a:avLst/>
          </a:prstGeom>
          <a:noFill/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0B73B0A3-14E4-1064-3F3A-36D64D6F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14789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55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890AE71-FE42-EAB6-DBED-BE93EDC8C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"/>
          <a:stretch/>
        </p:blipFill>
        <p:spPr>
          <a:xfrm>
            <a:off x="308269" y="4611707"/>
            <a:ext cx="2371725" cy="1978861"/>
          </a:xfrm>
          <a:prstGeom prst="rect">
            <a:avLst/>
          </a:prstGeom>
        </p:spPr>
      </p:pic>
      <p:pic>
        <p:nvPicPr>
          <p:cNvPr id="4" name="Picture 3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B92647BB-21CA-4F96-A2F5-6D94243E3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07" y="1428976"/>
            <a:ext cx="3350663" cy="237059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10800000">
            <a:off x="658393" y="1937764"/>
            <a:ext cx="4470121" cy="4176464"/>
            <a:chOff x="5979659" y="2564904"/>
            <a:chExt cx="3836912" cy="3602813"/>
          </a:xfrm>
        </p:grpSpPr>
        <p:sp>
          <p:nvSpPr>
            <p:cNvPr id="16" name="Freeform 15"/>
            <p:cNvSpPr/>
            <p:nvPr/>
          </p:nvSpPr>
          <p:spPr>
            <a:xfrm>
              <a:off x="6832954" y="3861049"/>
              <a:ext cx="2391708" cy="938517"/>
            </a:xfrm>
            <a:custGeom>
              <a:avLst/>
              <a:gdLst>
                <a:gd name="connsiteX0" fmla="*/ 0 w 2627737"/>
                <a:gd name="connsiteY0" fmla="*/ 0 h 938516"/>
                <a:gd name="connsiteX1" fmla="*/ 2158479 w 2627737"/>
                <a:gd name="connsiteY1" fmla="*/ 0 h 938516"/>
                <a:gd name="connsiteX2" fmla="*/ 2627737 w 2627737"/>
                <a:gd name="connsiteY2" fmla="*/ 469258 h 938516"/>
                <a:gd name="connsiteX3" fmla="*/ 2158479 w 2627737"/>
                <a:gd name="connsiteY3" fmla="*/ 938516 h 938516"/>
                <a:gd name="connsiteX4" fmla="*/ 0 w 2627737"/>
                <a:gd name="connsiteY4" fmla="*/ 938516 h 938516"/>
                <a:gd name="connsiteX5" fmla="*/ 0 w 2627737"/>
                <a:gd name="connsiteY5" fmla="*/ 0 h 93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737" h="938516">
                  <a:moveTo>
                    <a:pt x="2627737" y="938515"/>
                  </a:moveTo>
                  <a:lnTo>
                    <a:pt x="469258" y="938515"/>
                  </a:lnTo>
                  <a:lnTo>
                    <a:pt x="0" y="469258"/>
                  </a:lnTo>
                  <a:lnTo>
                    <a:pt x="469258" y="1"/>
                  </a:lnTo>
                  <a:lnTo>
                    <a:pt x="2627737" y="1"/>
                  </a:lnTo>
                  <a:lnTo>
                    <a:pt x="2627737" y="93851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8490" tIns="72391" rIns="135129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9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79659" y="2564904"/>
              <a:ext cx="2300199" cy="938518"/>
            </a:xfrm>
            <a:custGeom>
              <a:avLst/>
              <a:gdLst>
                <a:gd name="connsiteX0" fmla="*/ 0 w 2627737"/>
                <a:gd name="connsiteY0" fmla="*/ 0 h 938516"/>
                <a:gd name="connsiteX1" fmla="*/ 2158479 w 2627737"/>
                <a:gd name="connsiteY1" fmla="*/ 0 h 938516"/>
                <a:gd name="connsiteX2" fmla="*/ 2627737 w 2627737"/>
                <a:gd name="connsiteY2" fmla="*/ 469258 h 938516"/>
                <a:gd name="connsiteX3" fmla="*/ 2158479 w 2627737"/>
                <a:gd name="connsiteY3" fmla="*/ 938516 h 938516"/>
                <a:gd name="connsiteX4" fmla="*/ 0 w 2627737"/>
                <a:gd name="connsiteY4" fmla="*/ 938516 h 938516"/>
                <a:gd name="connsiteX5" fmla="*/ 0 w 2627737"/>
                <a:gd name="connsiteY5" fmla="*/ 0 h 93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737" h="938516">
                  <a:moveTo>
                    <a:pt x="2627737" y="938515"/>
                  </a:moveTo>
                  <a:lnTo>
                    <a:pt x="469258" y="938515"/>
                  </a:lnTo>
                  <a:lnTo>
                    <a:pt x="0" y="469258"/>
                  </a:lnTo>
                  <a:lnTo>
                    <a:pt x="469258" y="1"/>
                  </a:lnTo>
                  <a:lnTo>
                    <a:pt x="2627737" y="1"/>
                  </a:lnTo>
                  <a:lnTo>
                    <a:pt x="2627737" y="93851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8490" tIns="72391" rIns="135128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9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508073" y="5229200"/>
              <a:ext cx="2308498" cy="938517"/>
            </a:xfrm>
            <a:custGeom>
              <a:avLst/>
              <a:gdLst>
                <a:gd name="connsiteX0" fmla="*/ 0 w 2627737"/>
                <a:gd name="connsiteY0" fmla="*/ 0 h 938516"/>
                <a:gd name="connsiteX1" fmla="*/ 2158479 w 2627737"/>
                <a:gd name="connsiteY1" fmla="*/ 0 h 938516"/>
                <a:gd name="connsiteX2" fmla="*/ 2627737 w 2627737"/>
                <a:gd name="connsiteY2" fmla="*/ 469258 h 938516"/>
                <a:gd name="connsiteX3" fmla="*/ 2158479 w 2627737"/>
                <a:gd name="connsiteY3" fmla="*/ 938516 h 938516"/>
                <a:gd name="connsiteX4" fmla="*/ 0 w 2627737"/>
                <a:gd name="connsiteY4" fmla="*/ 938516 h 938516"/>
                <a:gd name="connsiteX5" fmla="*/ 0 w 2627737"/>
                <a:gd name="connsiteY5" fmla="*/ 0 h 93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737" h="938516">
                  <a:moveTo>
                    <a:pt x="2627737" y="938515"/>
                  </a:moveTo>
                  <a:lnTo>
                    <a:pt x="469258" y="938515"/>
                  </a:lnTo>
                  <a:lnTo>
                    <a:pt x="0" y="469258"/>
                  </a:lnTo>
                  <a:lnTo>
                    <a:pt x="469258" y="1"/>
                  </a:lnTo>
                  <a:lnTo>
                    <a:pt x="2627737" y="1"/>
                  </a:lnTo>
                  <a:lnTo>
                    <a:pt x="2627737" y="9385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8490" tIns="72391" rIns="135129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900" kern="1200" dirty="0"/>
            </a:p>
          </p:txBody>
        </p:sp>
      </p:grpSp>
      <p:grpSp>
        <p:nvGrpSpPr>
          <p:cNvPr id="2" name="Group 3"/>
          <p:cNvGrpSpPr/>
          <p:nvPr/>
        </p:nvGrpSpPr>
        <p:grpSpPr>
          <a:xfrm>
            <a:off x="-1476672" y="-1050318"/>
            <a:ext cx="12097344" cy="8973617"/>
            <a:chOff x="-1476672" y="-1050318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28856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48459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6589" y="501169"/>
            <a:ext cx="3771489" cy="1055728"/>
            <a:chOff x="1557048" y="469491"/>
            <a:chExt cx="3771489" cy="1055728"/>
          </a:xfrm>
        </p:grpSpPr>
        <p:sp>
          <p:nvSpPr>
            <p:cNvPr id="12" name="Wave 11"/>
            <p:cNvSpPr/>
            <p:nvPr/>
          </p:nvSpPr>
          <p:spPr>
            <a:xfrm rot="20549337">
              <a:off x="1557048" y="469491"/>
              <a:ext cx="1612111" cy="747003"/>
            </a:xfrm>
            <a:prstGeom prst="wave">
              <a:avLst>
                <a:gd name="adj1" fmla="val 12500"/>
                <a:gd name="adj2" fmla="val 287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0642" y="632667"/>
              <a:ext cx="190789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5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ผู้ประเมิน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1258732">
              <a:off x="1610994" y="598988"/>
              <a:ext cx="14991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ประเด็นที่ 2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01082" y="1946082"/>
            <a:ext cx="2227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ผู้บังคับบัญชา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เหนือขึ้นไป ๒ ระดับ</a:t>
            </a:r>
          </a:p>
          <a:p>
            <a:endParaRPr lang="th-TH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591868" y="3548943"/>
            <a:ext cx="2141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ผู้บังคับบัญชา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เหนือขึ้นไป ๑ ระดับ</a:t>
            </a:r>
            <a:endParaRPr lang="th-TH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04651" y="5057492"/>
            <a:ext cx="2250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ผู้บังคับบัญชาชั้นต้น/</a:t>
            </a:r>
          </a:p>
          <a:p>
            <a:pPr lvl="0"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ผู้กำกับดูแล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975931" y="3498746"/>
            <a:ext cx="2889734" cy="1560713"/>
            <a:chOff x="5292080" y="2953080"/>
            <a:chExt cx="3456384" cy="2160240"/>
          </a:xfrm>
        </p:grpSpPr>
        <p:sp>
          <p:nvSpPr>
            <p:cNvPr id="27" name="Rounded Rectangle 26"/>
            <p:cNvSpPr/>
            <p:nvPr/>
          </p:nvSpPr>
          <p:spPr>
            <a:xfrm>
              <a:off x="5292080" y="2953080"/>
              <a:ext cx="3456384" cy="216024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0839" y="3068960"/>
              <a:ext cx="2938365" cy="202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คณะกรรมการ</a:t>
              </a:r>
            </a:p>
            <a:p>
              <a:pPr algn="ctr"/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กลั่นกรองการประเมินผล</a:t>
              </a:r>
            </a:p>
            <a:p>
              <a:pPr algn="ctr"/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การปฏิบัติงาน</a:t>
              </a:r>
            </a:p>
            <a:p>
              <a:endParaRPr lang="th-TH" sz="1800" dirty="0"/>
            </a:p>
          </p:txBody>
        </p:sp>
      </p:grpSp>
      <p:pic>
        <p:nvPicPr>
          <p:cNvPr id="36" name="Graphic 35" descr="Receipt with solid fill">
            <a:extLst>
              <a:ext uri="{FF2B5EF4-FFF2-40B4-BE49-F238E27FC236}">
                <a16:creationId xmlns:a16="http://schemas.microsoft.com/office/drawing/2014/main" id="{18E68B5A-BFC8-43AC-EAEA-D6CF05820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5664" y="4713495"/>
            <a:ext cx="1298104" cy="1298104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6FED438F-D5D1-ECA7-1B69-CD236BF8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2342" y="6560399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56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11560" y="2857482"/>
            <a:ext cx="1512168" cy="10484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35496"/>
            <a:ext cx="12097344" cy="8973617"/>
            <a:chOff x="-1476672" y="-1050318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28856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48459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0841" y="563502"/>
            <a:ext cx="6895136" cy="871857"/>
            <a:chOff x="1528439" y="469491"/>
            <a:chExt cx="6895136" cy="871857"/>
          </a:xfrm>
        </p:grpSpPr>
        <p:sp>
          <p:nvSpPr>
            <p:cNvPr id="12" name="Wave 11"/>
            <p:cNvSpPr/>
            <p:nvPr/>
          </p:nvSpPr>
          <p:spPr>
            <a:xfrm rot="20549337">
              <a:off x="1557048" y="469491"/>
              <a:ext cx="1612111" cy="747003"/>
            </a:xfrm>
            <a:prstGeom prst="wave">
              <a:avLst>
                <a:gd name="adj1" fmla="val 12500"/>
                <a:gd name="adj2" fmla="val 2873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5480" y="633462"/>
              <a:ext cx="52180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4000" b="1" dirty="0">
                  <a:solidFill>
                    <a:schemeClr val="accent6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ระดับและช่วงคะแนนผลการประเมิน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1258732">
              <a:off x="1528439" y="568210"/>
              <a:ext cx="1664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ประเด็นที่ 3</a:t>
              </a:r>
            </a:p>
          </p:txBody>
        </p:sp>
      </p:grpSp>
      <p:pic>
        <p:nvPicPr>
          <p:cNvPr id="40" name="Graphic 35" descr="Badge with solid fill">
            <a:extLst>
              <a:ext uri="{FF2B5EF4-FFF2-40B4-BE49-F238E27FC236}">
                <a16:creationId xmlns:a16="http://schemas.microsoft.com/office/drawing/2014/main" id="{9FE8DEB9-45AC-ADF7-9586-E6C4A1034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5547" y="1993386"/>
            <a:ext cx="653780" cy="653780"/>
          </a:xfrm>
          <a:prstGeom prst="rect">
            <a:avLst/>
          </a:prstGeom>
        </p:spPr>
      </p:pic>
      <p:pic>
        <p:nvPicPr>
          <p:cNvPr id="41" name="Graphic 37" descr="Badge 3 with solid fill">
            <a:extLst>
              <a:ext uri="{FF2B5EF4-FFF2-40B4-BE49-F238E27FC236}">
                <a16:creationId xmlns:a16="http://schemas.microsoft.com/office/drawing/2014/main" id="{492247EC-A0BF-41B6-6F94-895DE87B81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5976" y="1916832"/>
            <a:ext cx="678922" cy="678922"/>
          </a:xfrm>
          <a:prstGeom prst="rect">
            <a:avLst/>
          </a:prstGeom>
        </p:spPr>
      </p:pic>
      <p:pic>
        <p:nvPicPr>
          <p:cNvPr id="42" name="Graphic 33" descr="Badge 1 with solid fill">
            <a:extLst>
              <a:ext uri="{FF2B5EF4-FFF2-40B4-BE49-F238E27FC236}">
                <a16:creationId xmlns:a16="http://schemas.microsoft.com/office/drawing/2014/main" id="{776ABB93-708F-3D40-B5B1-8442F47518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246" y="1993386"/>
            <a:ext cx="630706" cy="630706"/>
          </a:xfrm>
          <a:prstGeom prst="rect">
            <a:avLst/>
          </a:prstGeom>
        </p:spPr>
      </p:pic>
      <p:pic>
        <p:nvPicPr>
          <p:cNvPr id="43" name="Graphic 30" descr="Badge 4 with solid fill">
            <a:extLst>
              <a:ext uri="{FF2B5EF4-FFF2-40B4-BE49-F238E27FC236}">
                <a16:creationId xmlns:a16="http://schemas.microsoft.com/office/drawing/2014/main" id="{048B7DF0-030C-68A9-899C-FFB20FA079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7605" y="1979412"/>
            <a:ext cx="674127" cy="674127"/>
          </a:xfrm>
          <a:prstGeom prst="rect">
            <a:avLst/>
          </a:prstGeom>
        </p:spPr>
      </p:pic>
      <p:pic>
        <p:nvPicPr>
          <p:cNvPr id="49" name="Graphic 31" descr="Badge 5 with solid fill">
            <a:extLst>
              <a:ext uri="{FF2B5EF4-FFF2-40B4-BE49-F238E27FC236}">
                <a16:creationId xmlns:a16="http://schemas.microsoft.com/office/drawing/2014/main" id="{792E6FB0-CF8B-11DD-C592-F806BE6016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8344" y="1973006"/>
            <a:ext cx="678826" cy="678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97" y="2951803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</a:t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คะแนน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271" y="4506232"/>
            <a:ext cx="1439525" cy="523220"/>
          </a:xfrm>
          <a:prstGeom prst="rect">
            <a:avLst/>
          </a:prstGeom>
          <a:noFill/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ต้องปรับปรุง</a:t>
            </a:r>
          </a:p>
        </p:txBody>
      </p:sp>
      <p:sp>
        <p:nvSpPr>
          <p:cNvPr id="15" name="ลูกศรลง 14"/>
          <p:cNvSpPr/>
          <p:nvPr/>
        </p:nvSpPr>
        <p:spPr>
          <a:xfrm>
            <a:off x="978246" y="4074727"/>
            <a:ext cx="720080" cy="25676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ี่เหลี่ยมผืนผ้ามุมมน 49"/>
          <p:cNvSpPr/>
          <p:nvPr/>
        </p:nvSpPr>
        <p:spPr>
          <a:xfrm>
            <a:off x="2276128" y="2859637"/>
            <a:ext cx="1512168" cy="104842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TextBox 50"/>
          <p:cNvSpPr txBox="1"/>
          <p:nvPr/>
        </p:nvSpPr>
        <p:spPr>
          <a:xfrm>
            <a:off x="2539129" y="2953958"/>
            <a:ext cx="9749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65 - 74</a:t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57421" y="4515821"/>
            <a:ext cx="1149581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พอใช้</a:t>
            </a:r>
          </a:p>
        </p:txBody>
      </p:sp>
      <p:sp>
        <p:nvSpPr>
          <p:cNvPr id="53" name="ลูกศรลง 52"/>
          <p:cNvSpPr/>
          <p:nvPr/>
        </p:nvSpPr>
        <p:spPr>
          <a:xfrm>
            <a:off x="2642814" y="4076882"/>
            <a:ext cx="720080" cy="25676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สี่เหลี่ยมผืนผ้ามุมมน 53"/>
          <p:cNvSpPr/>
          <p:nvPr/>
        </p:nvSpPr>
        <p:spPr>
          <a:xfrm>
            <a:off x="3923928" y="2857483"/>
            <a:ext cx="1512168" cy="10484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TextBox 54"/>
          <p:cNvSpPr txBox="1"/>
          <p:nvPr/>
        </p:nvSpPr>
        <p:spPr>
          <a:xfrm>
            <a:off x="4186930" y="2951804"/>
            <a:ext cx="974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75 - 84</a:t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05221" y="4513667"/>
            <a:ext cx="1149581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</a:t>
            </a:r>
          </a:p>
        </p:txBody>
      </p:sp>
      <p:sp>
        <p:nvSpPr>
          <p:cNvPr id="57" name="ลูกศรลง 56"/>
          <p:cNvSpPr/>
          <p:nvPr/>
        </p:nvSpPr>
        <p:spPr>
          <a:xfrm>
            <a:off x="4290614" y="4074728"/>
            <a:ext cx="720080" cy="25676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สี่เหลี่ยมผืนผ้ามุมมน 57"/>
          <p:cNvSpPr/>
          <p:nvPr/>
        </p:nvSpPr>
        <p:spPr>
          <a:xfrm>
            <a:off x="5555267" y="2850049"/>
            <a:ext cx="1512168" cy="10484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TextBox 58"/>
          <p:cNvSpPr txBox="1"/>
          <p:nvPr/>
        </p:nvSpPr>
        <p:spPr>
          <a:xfrm>
            <a:off x="5818269" y="2944370"/>
            <a:ext cx="974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85 - 94</a:t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36560" y="4506233"/>
            <a:ext cx="1149581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ดีมาก</a:t>
            </a:r>
          </a:p>
        </p:txBody>
      </p:sp>
      <p:sp>
        <p:nvSpPr>
          <p:cNvPr id="61" name="ลูกศรลง 60"/>
          <p:cNvSpPr/>
          <p:nvPr/>
        </p:nvSpPr>
        <p:spPr>
          <a:xfrm>
            <a:off x="5921953" y="4067294"/>
            <a:ext cx="720080" cy="25676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สี่เหลี่ยมผืนผ้ามุมมน 61"/>
          <p:cNvSpPr/>
          <p:nvPr/>
        </p:nvSpPr>
        <p:spPr>
          <a:xfrm>
            <a:off x="7174632" y="2850048"/>
            <a:ext cx="1512168" cy="104842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TextBox 62"/>
          <p:cNvSpPr txBox="1"/>
          <p:nvPr/>
        </p:nvSpPr>
        <p:spPr>
          <a:xfrm>
            <a:off x="7369506" y="2944369"/>
            <a:ext cx="1111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95 - 100</a:t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55925" y="4506232"/>
            <a:ext cx="1149581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ดีเด่น</a:t>
            </a:r>
          </a:p>
        </p:txBody>
      </p:sp>
      <p:sp>
        <p:nvSpPr>
          <p:cNvPr id="65" name="ลูกศรลง 64"/>
          <p:cNvSpPr/>
          <p:nvPr/>
        </p:nvSpPr>
        <p:spPr>
          <a:xfrm>
            <a:off x="7541318" y="4067293"/>
            <a:ext cx="720080" cy="25676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43A04AD5-BC97-AF56-C44B-FFFC728C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1048" y="6557568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57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93400" y="1420412"/>
            <a:ext cx="7623015" cy="18432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Flowchart: Alternate Process 33"/>
          <p:cNvSpPr/>
          <p:nvPr/>
        </p:nvSpPr>
        <p:spPr>
          <a:xfrm>
            <a:off x="3502566" y="606620"/>
            <a:ext cx="2365577" cy="6126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4" name="Straight Connector 23"/>
          <p:cNvCxnSpPr/>
          <p:nvPr/>
        </p:nvCxnSpPr>
        <p:spPr>
          <a:xfrm>
            <a:off x="755576" y="5517232"/>
            <a:ext cx="7704856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9"/>
          <p:cNvGrpSpPr/>
          <p:nvPr/>
        </p:nvGrpSpPr>
        <p:grpSpPr>
          <a:xfrm>
            <a:off x="827584" y="3356992"/>
            <a:ext cx="7488832" cy="3156158"/>
            <a:chOff x="827584" y="632881"/>
            <a:chExt cx="7488832" cy="3156158"/>
          </a:xfrm>
        </p:grpSpPr>
        <p:sp>
          <p:nvSpPr>
            <p:cNvPr id="40" name="Rounded Rectangle 39"/>
            <p:cNvSpPr/>
            <p:nvPr/>
          </p:nvSpPr>
          <p:spPr>
            <a:xfrm>
              <a:off x="3779912" y="670660"/>
              <a:ext cx="1512168" cy="670105"/>
            </a:xfrm>
            <a:prstGeom prst="roundRect">
              <a:avLst/>
            </a:prstGeom>
            <a:solidFill>
              <a:srgbClr val="CC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" name="Group 38"/>
            <p:cNvGrpSpPr/>
            <p:nvPr/>
          </p:nvGrpSpPr>
          <p:grpSpPr>
            <a:xfrm>
              <a:off x="827584" y="1223220"/>
              <a:ext cx="7488832" cy="2565819"/>
              <a:chOff x="827584" y="1223220"/>
              <a:chExt cx="7488832" cy="2565819"/>
            </a:xfrm>
          </p:grpSpPr>
          <p:grpSp>
            <p:nvGrpSpPr>
              <p:cNvPr id="11" name="Group 29"/>
              <p:cNvGrpSpPr/>
              <p:nvPr/>
            </p:nvGrpSpPr>
            <p:grpSpPr>
              <a:xfrm>
                <a:off x="3491880" y="1641500"/>
                <a:ext cx="1080120" cy="1139428"/>
                <a:chOff x="3491880" y="1484784"/>
                <a:chExt cx="1080120" cy="1139428"/>
              </a:xfrm>
            </p:grpSpPr>
            <p:pic>
              <p:nvPicPr>
                <p:cNvPr id="20" name="Picture 4" descr="C:\Users\ocsc\Desktop\พนักงานราชการ\Free Icon\179602-business-set\png\like-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491880" y="1484784"/>
                  <a:ext cx="1080120" cy="1080120"/>
                </a:xfrm>
                <a:prstGeom prst="rect">
                  <a:avLst/>
                </a:prstGeom>
                <a:noFill/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3942080" y="1854771"/>
                  <a:ext cx="413896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4400" b="1" dirty="0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rPr>
                    <a:t>ดี</a:t>
                  </a:r>
                </a:p>
              </p:txBody>
            </p:sp>
          </p:grpSp>
          <p:grpSp>
            <p:nvGrpSpPr>
              <p:cNvPr id="12" name="Group 31"/>
              <p:cNvGrpSpPr/>
              <p:nvPr/>
            </p:nvGrpSpPr>
            <p:grpSpPr>
              <a:xfrm>
                <a:off x="5076056" y="1412776"/>
                <a:ext cx="1296144" cy="1296144"/>
                <a:chOff x="5076056" y="1124744"/>
                <a:chExt cx="1296144" cy="1296144"/>
              </a:xfrm>
            </p:grpSpPr>
            <p:pic>
              <p:nvPicPr>
                <p:cNvPr id="21" name="Picture 4" descr="C:\Users\ocsc\Desktop\พนักงานราชการ\Free Icon\179602-business-set\png\like-2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76056" y="1124744"/>
                  <a:ext cx="1296144" cy="1296144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5364088" y="1700808"/>
                  <a:ext cx="97975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4000" b="1" dirty="0">
                      <a:solidFill>
                        <a:srgbClr val="0070C0"/>
                      </a:solidFill>
                      <a:latin typeface="TH SarabunPSK" pitchFamily="34" charset="-34"/>
                      <a:cs typeface="TH SarabunPSK" pitchFamily="34" charset="-34"/>
                    </a:rPr>
                    <a:t>ดีมาก</a:t>
                  </a:r>
                </a:p>
              </p:txBody>
            </p:sp>
          </p:grpSp>
          <p:grpSp>
            <p:nvGrpSpPr>
              <p:cNvPr id="13" name="Group 33"/>
              <p:cNvGrpSpPr/>
              <p:nvPr/>
            </p:nvGrpSpPr>
            <p:grpSpPr>
              <a:xfrm>
                <a:off x="6804248" y="1223220"/>
                <a:ext cx="1512168" cy="1512168"/>
                <a:chOff x="6804248" y="764704"/>
                <a:chExt cx="1512168" cy="1512168"/>
              </a:xfrm>
            </p:grpSpPr>
            <p:pic>
              <p:nvPicPr>
                <p:cNvPr id="22" name="Picture 4" descr="C:\Users\ocsc\Desktop\พนักงานราชการ\Free Icon\179602-business-set\png\like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804248" y="764704"/>
                  <a:ext cx="1512168" cy="1512168"/>
                </a:xfrm>
                <a:prstGeom prst="rect">
                  <a:avLst/>
                </a:prstGeom>
                <a:noFill/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7240735" y="1496978"/>
                  <a:ext cx="93166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4000" b="1" dirty="0">
                      <a:solidFill>
                        <a:srgbClr val="0070C0"/>
                      </a:solidFill>
                      <a:latin typeface="TH SarabunPSK" pitchFamily="34" charset="-34"/>
                      <a:cs typeface="TH SarabunPSK" pitchFamily="34" charset="-34"/>
                    </a:rPr>
                    <a:t>ดีเด่น</a:t>
                  </a:r>
                </a:p>
              </p:txBody>
            </p:sp>
          </p:grpSp>
          <p:grpSp>
            <p:nvGrpSpPr>
              <p:cNvPr id="14" name="Group 35"/>
              <p:cNvGrpSpPr/>
              <p:nvPr/>
            </p:nvGrpSpPr>
            <p:grpSpPr>
              <a:xfrm rot="10800000">
                <a:off x="2123728" y="2852935"/>
                <a:ext cx="936104" cy="936104"/>
                <a:chOff x="1879568" y="2132856"/>
                <a:chExt cx="936104" cy="936104"/>
              </a:xfrm>
            </p:grpSpPr>
            <p:pic>
              <p:nvPicPr>
                <p:cNvPr id="27" name="Picture 4" descr="C:\Users\ocsc\Desktop\พนักงานราชการ\Free Icon\179602-business-set\png\like-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879568" y="2132856"/>
                  <a:ext cx="936104" cy="936104"/>
                </a:xfrm>
                <a:prstGeom prst="rect">
                  <a:avLst/>
                </a:prstGeom>
                <a:noFill/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2051720" y="2492895"/>
                  <a:ext cx="7441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b="1" dirty="0">
                      <a:solidFill>
                        <a:srgbClr val="0070C0"/>
                      </a:solidFill>
                      <a:latin typeface="TH SarabunPSK" pitchFamily="34" charset="-34"/>
                      <a:cs typeface="TH SarabunPSK" pitchFamily="34" charset="-34"/>
                    </a:rPr>
                    <a:t>พอใช้</a:t>
                  </a:r>
                </a:p>
              </p:txBody>
            </p:sp>
          </p:grpSp>
          <p:grpSp>
            <p:nvGrpSpPr>
              <p:cNvPr id="15" name="Group 37"/>
              <p:cNvGrpSpPr/>
              <p:nvPr/>
            </p:nvGrpSpPr>
            <p:grpSpPr>
              <a:xfrm>
                <a:off x="827584" y="2854677"/>
                <a:ext cx="936104" cy="890491"/>
                <a:chOff x="827584" y="2854677"/>
                <a:chExt cx="936104" cy="890491"/>
              </a:xfrm>
            </p:grpSpPr>
            <p:pic>
              <p:nvPicPr>
                <p:cNvPr id="19" name="Picture 4" descr="C:\Users\ocsc\Desktop\พนักงานราชการ\Free Icon\179602-business-set\png\like-2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10800000">
                  <a:off x="891208" y="2872688"/>
                  <a:ext cx="872480" cy="872480"/>
                </a:xfrm>
                <a:prstGeom prst="rect">
                  <a:avLst/>
                </a:prstGeom>
                <a:noFill/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827584" y="2854677"/>
                  <a:ext cx="8640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800" b="1" dirty="0">
                      <a:solidFill>
                        <a:srgbClr val="0070C0"/>
                      </a:solidFill>
                      <a:latin typeface="TH SarabunPSK" pitchFamily="34" charset="-34"/>
                      <a:cs typeface="TH SarabunPSK" pitchFamily="34" charset="-34"/>
                    </a:rPr>
                    <a:t>ต้องปรับปรุง</a:t>
                  </a:r>
                </a:p>
              </p:txBody>
            </p:sp>
          </p:grpSp>
        </p:grpSp>
        <p:sp>
          <p:nvSpPr>
            <p:cNvPr id="28" name="Rectangle 27"/>
            <p:cNvSpPr/>
            <p:nvPr/>
          </p:nvSpPr>
          <p:spPr>
            <a:xfrm>
              <a:off x="3874959" y="632881"/>
              <a:ext cx="127310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4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 ระดับ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71303" y="1478107"/>
            <a:ext cx="4732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36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คะแนนเฉลี่ย</a:t>
            </a:r>
            <a:br>
              <a:rPr lang="th-TH" sz="36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36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ของผลการประเมินผลการปฏิบัติงาน </a:t>
            </a:r>
            <a:br>
              <a:rPr lang="th-TH" sz="36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4000" b="1" i="1" dirty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 ครั้ง </a:t>
            </a:r>
            <a:r>
              <a:rPr lang="th-TH" sz="36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ติดต่อกัน </a:t>
            </a:r>
            <a:r>
              <a:rPr lang="th-TH" sz="4000" b="1" i="1" u="sng" dirty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ต่ำกว่าระดับดี</a:t>
            </a:r>
            <a:endParaRPr lang="th-TH" dirty="0"/>
          </a:p>
        </p:txBody>
      </p:sp>
      <p:grpSp>
        <p:nvGrpSpPr>
          <p:cNvPr id="44" name="Group 43"/>
          <p:cNvGrpSpPr/>
          <p:nvPr/>
        </p:nvGrpSpPr>
        <p:grpSpPr>
          <a:xfrm>
            <a:off x="1287564" y="456359"/>
            <a:ext cx="4305639" cy="830997"/>
            <a:chOff x="764283" y="572454"/>
            <a:chExt cx="4305639" cy="830997"/>
          </a:xfrm>
        </p:grpSpPr>
        <p:sp>
          <p:nvSpPr>
            <p:cNvPr id="46" name="Wave 45"/>
            <p:cNvSpPr/>
            <p:nvPr/>
          </p:nvSpPr>
          <p:spPr>
            <a:xfrm rot="20549337">
              <a:off x="784362" y="638471"/>
              <a:ext cx="1612111" cy="747003"/>
            </a:xfrm>
            <a:prstGeom prst="wave">
              <a:avLst>
                <a:gd name="adj1" fmla="val 12500"/>
                <a:gd name="adj2" fmla="val 287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79285" y="572454"/>
              <a:ext cx="20906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th-TH" sz="4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การเลิกจ้าง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21258732">
              <a:off x="764283" y="647122"/>
              <a:ext cx="1664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ประเด็นที่ 4</a:t>
              </a:r>
            </a:p>
          </p:txBody>
        </p:sp>
      </p:grpSp>
      <p:grpSp>
        <p:nvGrpSpPr>
          <p:cNvPr id="45" name="Group 3">
            <a:extLst>
              <a:ext uri="{FF2B5EF4-FFF2-40B4-BE49-F238E27FC236}">
                <a16:creationId xmlns:a16="http://schemas.microsoft.com/office/drawing/2014/main" id="{AFFB8DE5-B8BC-7AB9-EF87-40E5E0F148EB}"/>
              </a:ext>
            </a:extLst>
          </p:cNvPr>
          <p:cNvGrpSpPr/>
          <p:nvPr/>
        </p:nvGrpSpPr>
        <p:grpSpPr>
          <a:xfrm>
            <a:off x="-1476672" y="-1035496"/>
            <a:ext cx="12097344" cy="8973617"/>
            <a:chOff x="-1476672" y="-1050318"/>
            <a:chExt cx="12097344" cy="8973617"/>
          </a:xfrm>
        </p:grpSpPr>
        <p:sp>
          <p:nvSpPr>
            <p:cNvPr id="49" name="Minus 4">
              <a:extLst>
                <a:ext uri="{FF2B5EF4-FFF2-40B4-BE49-F238E27FC236}">
                  <a16:creationId xmlns:a16="http://schemas.microsoft.com/office/drawing/2014/main" id="{4A23F120-D67E-C4B2-33AE-E61EA0455054}"/>
                </a:ext>
              </a:extLst>
            </p:cNvPr>
            <p:cNvSpPr/>
            <p:nvPr/>
          </p:nvSpPr>
          <p:spPr>
            <a:xfrm rot="5400000">
              <a:off x="4653840" y="3328856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Minus 5">
              <a:extLst>
                <a:ext uri="{FF2B5EF4-FFF2-40B4-BE49-F238E27FC236}">
                  <a16:creationId xmlns:a16="http://schemas.microsoft.com/office/drawing/2014/main" id="{127EB315-6784-1B4F-C179-5AC7C5A05973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Picture 50" descr="OCSCLogo-RGB-Small02-Trans.png">
              <a:extLst>
                <a:ext uri="{FF2B5EF4-FFF2-40B4-BE49-F238E27FC236}">
                  <a16:creationId xmlns:a16="http://schemas.microsoft.com/office/drawing/2014/main" id="{EEF9A9B1-FCB4-33D5-5BAC-3E4E083A9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2" name="Minus 7">
              <a:extLst>
                <a:ext uri="{FF2B5EF4-FFF2-40B4-BE49-F238E27FC236}">
                  <a16:creationId xmlns:a16="http://schemas.microsoft.com/office/drawing/2014/main" id="{44718DAB-D95C-042B-25D2-D029B8DA32C0}"/>
                </a:ext>
              </a:extLst>
            </p:cNvPr>
            <p:cNvSpPr/>
            <p:nvPr/>
          </p:nvSpPr>
          <p:spPr>
            <a:xfrm rot="5400000">
              <a:off x="-4235289" y="3148459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Minus 8">
              <a:extLst>
                <a:ext uri="{FF2B5EF4-FFF2-40B4-BE49-F238E27FC236}">
                  <a16:creationId xmlns:a16="http://schemas.microsoft.com/office/drawing/2014/main" id="{56172D18-9D26-1C60-A0CE-4F0ED367BC07}"/>
                </a:ext>
              </a:extLst>
            </p:cNvPr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Picture 4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5E0F7351-1AC4-999A-A036-AACAB26172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93" y="3750619"/>
            <a:ext cx="1121096" cy="1400002"/>
          </a:xfrm>
          <a:prstGeom prst="rect">
            <a:avLst/>
          </a:prstGeom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C75954D8-B4DB-0E7F-3B30-3B9ED104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58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1520" y="332656"/>
            <a:ext cx="8640960" cy="6192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th-TH" b="1" dirty="0">
                <a:solidFill>
                  <a:srgbClr val="FF0000"/>
                </a:solidFill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                 </a:t>
            </a:r>
            <a:endParaRPr lang="th-TH" u="sng" dirty="0">
              <a:solidFill>
                <a:srgbClr val="FF0000"/>
              </a:solidFill>
              <a:ea typeface="Times New Roman" pitchFamily="18" charset="0"/>
              <a:cs typeface="FreesiaUPC" pitchFamily="34" charset="-34"/>
            </a:endParaRPr>
          </a:p>
        </p:txBody>
      </p:sp>
      <p:pic>
        <p:nvPicPr>
          <p:cNvPr id="7" name="Picture 6" descr="OCSCLogo-RGB-Small02-Tra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996" y="13692"/>
            <a:ext cx="1714500" cy="534988"/>
          </a:xfrm>
          <a:prstGeom prst="rect">
            <a:avLst/>
          </a:prstGeom>
          <a:noFill/>
          <a:ln w="12700">
            <a:noFill/>
            <a:prstDash val="sysDash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644008" y="1484784"/>
            <a:ext cx="4032448" cy="237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820CA"/>
              </a:solidFill>
            </a:endParaRPr>
          </a:p>
          <a:p>
            <a:pPr algn="ctr"/>
            <a:endParaRPr lang="th-TH" dirty="0">
              <a:solidFill>
                <a:srgbClr val="F820CA"/>
              </a:solidFill>
            </a:endParaRPr>
          </a:p>
          <a:p>
            <a:pPr algn="ctr"/>
            <a:endParaRPr lang="th-TH" dirty="0">
              <a:solidFill>
                <a:srgbClr val="F820C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1484784"/>
            <a:ext cx="4032448" cy="237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820CA"/>
              </a:solidFill>
            </a:endParaRPr>
          </a:p>
          <a:p>
            <a:pPr algn="ctr"/>
            <a:r>
              <a:rPr lang="th-TH" b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</a:t>
            </a:r>
            <a:endParaRPr lang="th-TH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4005064"/>
            <a:ext cx="6202421" cy="237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820CA"/>
              </a:solidFill>
            </a:endParaRPr>
          </a:p>
          <a:p>
            <a:pPr algn="ctr"/>
            <a:endParaRPr lang="th-TH" dirty="0">
              <a:solidFill>
                <a:srgbClr val="F820C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9" y="1829142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i="1" dirty="0">
                <a:solidFill>
                  <a:srgbClr val="E94A1F"/>
                </a:solidFill>
                <a:latin typeface="TH SarabunPSK" pitchFamily="34" charset="-34"/>
                <a:cs typeface="TH SarabunPSK" pitchFamily="34" charset="-34"/>
              </a:rPr>
              <a:t>ต้องมี</a:t>
            </a:r>
            <a:br>
              <a:rPr lang="th-TH" sz="3600" b="1" i="1" dirty="0">
                <a:solidFill>
                  <a:srgbClr val="E94A1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i="1" dirty="0">
                <a:solidFill>
                  <a:srgbClr val="E94A1F"/>
                </a:solidFill>
                <a:latin typeface="TH SarabunPSK" pitchFamily="34" charset="-34"/>
                <a:cs typeface="TH SarabunPSK" pitchFamily="34" charset="-34"/>
              </a:rPr>
              <a:t>กรอบ</a:t>
            </a:r>
          </a:p>
          <a:p>
            <a:pPr algn="ctr"/>
            <a:r>
              <a:rPr lang="th-TH" sz="4000" b="1" dirty="0"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อัตรากำลัง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1844824"/>
            <a:ext cx="33281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3600" b="1" i="1" dirty="0">
                <a:solidFill>
                  <a:srgbClr val="E94A1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มีแผนงาน/โครงการ</a:t>
            </a:r>
            <a:br>
              <a:rPr lang="th-TH" sz="3600" b="1" i="1" dirty="0">
                <a:solidFill>
                  <a:srgbClr val="E94A1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3600" b="1" i="1" dirty="0">
                <a:solidFill>
                  <a:srgbClr val="E94A1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ที่จำเป็นต้องใช้</a:t>
            </a:r>
            <a:br>
              <a:rPr lang="th-TH" sz="3600" b="1" i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b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</a:t>
            </a:r>
            <a:r>
              <a:rPr lang="th-TH" sz="4000" b="1" dirty="0">
                <a:solidFill>
                  <a:schemeClr val="tx2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พนักงานราชการ</a:t>
            </a:r>
            <a:endParaRPr lang="th-TH" sz="3800" dirty="0">
              <a:solidFill>
                <a:schemeClr val="tx2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4045706"/>
            <a:ext cx="64294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i="1" dirty="0">
                <a:solidFill>
                  <a:srgbClr val="E94A1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ต้องมีคะแนนเฉลี่ยของผลการประเมินผลการปฏิบัติงาน</a:t>
            </a:r>
            <a:br>
              <a:rPr lang="th-TH" sz="3200" b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3200" b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        </a:t>
            </a:r>
            <a:r>
              <a:rPr lang="th-TH" sz="3600" b="1" dirty="0">
                <a:solidFill>
                  <a:srgbClr val="332F85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2 ครั้ง </a:t>
            </a:r>
            <a:r>
              <a:rPr lang="th-TH" sz="3200" b="1" i="1" dirty="0">
                <a:solidFill>
                  <a:srgbClr val="332F85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ติดต่อกัน</a:t>
            </a:r>
            <a:br>
              <a:rPr lang="th-TH" sz="3200" b="1" u="sng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3200" b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        </a:t>
            </a:r>
            <a:r>
              <a:rPr lang="th-TH" sz="3200" b="1" i="1" dirty="0">
                <a:solidFill>
                  <a:srgbClr val="E94A1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ในปีที่จะต่อสัญญาจ้าง </a:t>
            </a:r>
            <a:br>
              <a:rPr lang="th-TH" sz="3200" b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3200" b="1" dirty="0">
                <a:solidFill>
                  <a:srgbClr val="F820CA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       </a:t>
            </a:r>
            <a:r>
              <a:rPr lang="th-TH" sz="3600" b="1" i="1" u="sng" dirty="0">
                <a:solidFill>
                  <a:schemeClr val="tx2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ไม่ต่ำกว่าระดับ </a:t>
            </a:r>
            <a:r>
              <a:rPr lang="th-TH" sz="4400" b="1" u="sng" dirty="0">
                <a:solidFill>
                  <a:schemeClr val="tx2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ดี</a:t>
            </a:r>
            <a:endParaRPr lang="th-TH" u="sng" dirty="0">
              <a:solidFill>
                <a:schemeClr val="tx2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19" name="Rectangle 18"/>
          <p:cNvSpPr/>
          <p:nvPr/>
        </p:nvSpPr>
        <p:spPr>
          <a:xfrm>
            <a:off x="2987824" y="476672"/>
            <a:ext cx="3384376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3179294" y="58678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การต่อสัญญาจ้าง</a:t>
            </a:r>
          </a:p>
          <a:p>
            <a:endParaRPr lang="th-TH" sz="3200" dirty="0"/>
          </a:p>
        </p:txBody>
      </p:sp>
      <p:pic>
        <p:nvPicPr>
          <p:cNvPr id="1029" name="Picture 5" descr="C:\Users\ocsc\Desktop\พนักงานราชการ\Free Icon\201622-education\png\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162" y="4712264"/>
            <a:ext cx="1440160" cy="1440160"/>
          </a:xfrm>
          <a:prstGeom prst="rect">
            <a:avLst/>
          </a:prstGeom>
          <a:noFill/>
        </p:spPr>
      </p:pic>
      <p:pic>
        <p:nvPicPr>
          <p:cNvPr id="1030" name="Picture 6" descr="C:\Users\ocsc\Desktop\พนักงานราชการ\Free Icon\236797-teamwork-and-organization\png\analytic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985" y="2060848"/>
            <a:ext cx="1430735" cy="1430735"/>
          </a:xfrm>
          <a:prstGeom prst="rect">
            <a:avLst/>
          </a:prstGeom>
          <a:noFill/>
        </p:spPr>
      </p:pic>
      <p:pic>
        <p:nvPicPr>
          <p:cNvPr id="1031" name="Picture 7" descr="C:\Users\ocsc\Desktop\พนักงานราชการ\Free Icon\236797-teamwork-and-organization\png\networking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55838"/>
            <a:ext cx="1645170" cy="1645170"/>
          </a:xfrm>
          <a:prstGeom prst="rect">
            <a:avLst/>
          </a:prstGeom>
          <a:noFill/>
        </p:spPr>
      </p:pic>
      <p:sp>
        <p:nvSpPr>
          <p:cNvPr id="20" name="Wave 19"/>
          <p:cNvSpPr/>
          <p:nvPr/>
        </p:nvSpPr>
        <p:spPr>
          <a:xfrm rot="20549337">
            <a:off x="1516707" y="468683"/>
            <a:ext cx="1612111" cy="747003"/>
          </a:xfrm>
          <a:prstGeom prst="wave">
            <a:avLst>
              <a:gd name="adj1" fmla="val 12500"/>
              <a:gd name="adj2" fmla="val 28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 rot="21258732">
            <a:off x="1488098" y="567402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ประเด็นที่ 5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BB92BFE2-7F8F-86F6-F53F-2C80B0FAE7BA}"/>
              </a:ext>
            </a:extLst>
          </p:cNvPr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4" name="Minus 4">
              <a:extLst>
                <a:ext uri="{FF2B5EF4-FFF2-40B4-BE49-F238E27FC236}">
                  <a16:creationId xmlns:a16="http://schemas.microsoft.com/office/drawing/2014/main" id="{69DCCF0D-E6CC-2E4A-1BCA-A3182BDC0055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Minus 5">
              <a:extLst>
                <a:ext uri="{FF2B5EF4-FFF2-40B4-BE49-F238E27FC236}">
                  <a16:creationId xmlns:a16="http://schemas.microsoft.com/office/drawing/2014/main" id="{BE8EE871-96E6-AC6A-3F9F-2CB796ADB54D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6" name="Picture 25" descr="OCSCLogo-RGB-Small02-Trans.png">
              <a:extLst>
                <a:ext uri="{FF2B5EF4-FFF2-40B4-BE49-F238E27FC236}">
                  <a16:creationId xmlns:a16="http://schemas.microsoft.com/office/drawing/2014/main" id="{6A24EF4F-0E9C-6EDE-D623-F6EA000C1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7" name="Minus 7">
              <a:extLst>
                <a:ext uri="{FF2B5EF4-FFF2-40B4-BE49-F238E27FC236}">
                  <a16:creationId xmlns:a16="http://schemas.microsoft.com/office/drawing/2014/main" id="{8E770A48-FD70-4C7F-B94C-2EB695020BF1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Minus 8">
              <a:extLst>
                <a:ext uri="{FF2B5EF4-FFF2-40B4-BE49-F238E27FC236}">
                  <a16:creationId xmlns:a16="http://schemas.microsoft.com/office/drawing/2014/main" id="{19D357C3-1E88-CF15-9D75-B39AEBAD9DF5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5" name="Picture 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05F7D0C-A91F-7A0F-4234-27B9768CA1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0"/>
          <a:stretch/>
        </p:blipFill>
        <p:spPr>
          <a:xfrm>
            <a:off x="7249903" y="4042906"/>
            <a:ext cx="994309" cy="2317871"/>
          </a:xfrm>
          <a:prstGeom prst="rect">
            <a:avLst/>
          </a:prstGeom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E8CE00CB-0975-5282-18E5-15F87DB9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8880" y="6614543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59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26242" y="296652"/>
            <a:ext cx="6478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ระเบียบ/ประกาศ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ที่ใช้ในการบริหารระบบพนักงานราชการ</a:t>
            </a:r>
            <a:endParaRPr lang="th-TH" sz="1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09178" y="833420"/>
            <a:ext cx="8285486" cy="1226919"/>
            <a:chOff x="1456065" y="-540521"/>
            <a:chExt cx="4855346" cy="2647899"/>
          </a:xfrm>
        </p:grpSpPr>
        <p:sp>
          <p:nvSpPr>
            <p:cNvPr id="27" name="Rounded Rectangle 26"/>
            <p:cNvSpPr/>
            <p:nvPr/>
          </p:nvSpPr>
          <p:spPr>
            <a:xfrm>
              <a:off x="1456065" y="-540521"/>
              <a:ext cx="4484087" cy="2647899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EA2AE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39411" y="-261796"/>
              <a:ext cx="4572000" cy="21919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ระเบียบสำนักนายกรัฐมนตรี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ว่าด้วยพนักงานราชการ </a:t>
              </a:r>
            </a:p>
            <a:p>
              <a:pPr algn="ctr">
                <a:defRPr/>
              </a:pP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พ.ศ.</a:t>
              </a:r>
              <a:r>
                <a:rPr lang="th-TH" b="1" dirty="0">
                  <a:solidFill>
                    <a:srgbClr val="EA2AE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2547</a:t>
              </a:r>
              <a:r>
                <a:rPr lang="th-TH" b="1" dirty="0">
                  <a:solidFill>
                    <a:srgbClr val="EA2AE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และ พ.ศ.</a:t>
              </a:r>
              <a:r>
                <a:rPr lang="th-TH" b="1" dirty="0">
                  <a:solidFill>
                    <a:srgbClr val="EA2AE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2560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2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ฉบับ)</a:t>
              </a:r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1026" name="Picture 2" descr="C:\Users\rumpa.k\Desktop\Free Icon\236797-teamwork-and-organization\png\certific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227" y="880773"/>
            <a:ext cx="1123095" cy="1123095"/>
          </a:xfrm>
          <a:prstGeom prst="rect">
            <a:avLst/>
          </a:prstGeom>
          <a:noFill/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7E8CE6E-B93E-34CC-027E-DD673FD0B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0" y="2998256"/>
            <a:ext cx="2079635" cy="2079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DE87D3-6881-D6BD-DE99-1BA37BB5B4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4359" y="3103873"/>
            <a:ext cx="514639" cy="57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B918A6-8333-5928-0891-C6BF131CE3CB}"/>
              </a:ext>
            </a:extLst>
          </p:cNvPr>
          <p:cNvSpPr/>
          <p:nvPr/>
        </p:nvSpPr>
        <p:spPr>
          <a:xfrm>
            <a:off x="565947" y="3594342"/>
            <a:ext cx="159185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ประกาศ</a:t>
            </a:r>
          </a:p>
          <a:p>
            <a:pPr algn="ctr">
              <a:defRPr/>
            </a:pPr>
            <a:r>
              <a:rPr lang="th-TH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คณะกรรมการ</a:t>
            </a:r>
            <a:br>
              <a:rPr lang="th-TH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บริหารพนักงานราชการ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243BAB-4954-1246-F03F-6369F08F8871}"/>
              </a:ext>
            </a:extLst>
          </p:cNvPr>
          <p:cNvSpPr txBox="1"/>
          <p:nvPr/>
        </p:nvSpPr>
        <p:spPr>
          <a:xfrm>
            <a:off x="2397598" y="2160881"/>
            <a:ext cx="6090103" cy="64633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  <a:tab pos="720725" algn="l"/>
              </a:tabLst>
            </a:pP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	การกำหนดลักษณะงานและคุณสมบัติเฉพาะของกลุ่มงาน และการจัดทำกรอบอัตรากำลัง</a:t>
            </a:r>
            <a:b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พนักงานราชการ พ.ศ.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2554</a:t>
            </a: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และที่แก้ไขเพิ่มเติม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255BB4-0F90-6DA9-A207-4488F9322CEB}"/>
              </a:ext>
            </a:extLst>
          </p:cNvPr>
          <p:cNvSpPr txBox="1"/>
          <p:nvPr/>
        </p:nvSpPr>
        <p:spPr>
          <a:xfrm>
            <a:off x="2395763" y="2819967"/>
            <a:ext cx="607398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  <a:tab pos="720725" algn="l"/>
              </a:tabLst>
            </a:pPr>
            <a:r>
              <a:rPr lang="th-TH" sz="18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	หลักเกณฑ์ วิธีการและเงื่อนไขการสรรหาและการเลือกสรรพนักงานราชการ </a:t>
            </a:r>
            <a:br>
              <a:rPr lang="th-TH" sz="18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chemeClr val="tx2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และแบบสัญญาจ้างของพนักงานราชการ พ.ศ. </a:t>
            </a:r>
            <a:r>
              <a:rPr lang="th-TH" sz="1800" dirty="0">
                <a:solidFill>
                  <a:schemeClr val="tx2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14F8F-BA4E-8827-6166-658B1B51854C}"/>
              </a:ext>
            </a:extLst>
          </p:cNvPr>
          <p:cNvSpPr txBox="1"/>
          <p:nvPr/>
        </p:nvSpPr>
        <p:spPr>
          <a:xfrm>
            <a:off x="2392138" y="3487888"/>
            <a:ext cx="6073986" cy="36933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</a:tabLst>
            </a:pP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	ค่าตอบแทนของพนักงานราชการ พ.ศ.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2554</a:t>
            </a: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และที่แก้ไขเพิ่มเติม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EC995-638B-33EB-9443-115EBD8DEA37}"/>
              </a:ext>
            </a:extLst>
          </p:cNvPr>
          <p:cNvSpPr txBox="1"/>
          <p:nvPr/>
        </p:nvSpPr>
        <p:spPr>
          <a:xfrm>
            <a:off x="2392137" y="3876677"/>
            <a:ext cx="60739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  <a:tab pos="720725" algn="l"/>
              </a:tabLst>
            </a:pPr>
            <a:r>
              <a:rPr lang="th-TH" sz="180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	ค่าตอบแทนสำหรับตำแหน่งที่มีเหตุพิเศษของพนักงานราชการ พ.ศ. </a:t>
            </a:r>
            <a:r>
              <a:rPr lang="th-TH" sz="1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2561</a:t>
            </a:r>
            <a:r>
              <a:rPr lang="th-TH" sz="180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และที่แก้ไขเพิ่มเติม</a:t>
            </a:r>
            <a:endParaRPr lang="th-TH" sz="18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B89B1-36E1-C1A5-D4E4-53E2F1532AC8}"/>
              </a:ext>
            </a:extLst>
          </p:cNvPr>
          <p:cNvSpPr txBox="1"/>
          <p:nvPr/>
        </p:nvSpPr>
        <p:spPr>
          <a:xfrm>
            <a:off x="2405369" y="4277937"/>
            <a:ext cx="6047522" cy="36933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</a:tabLst>
            </a:pP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	สิทธิประโยชน์ของพนักงานราชการ พ.ศ.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2554</a:t>
            </a: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และที่แก้ไขเพิ่มเติม</a:t>
            </a:r>
            <a:endParaRPr lang="th-TH" sz="180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F346A4-0D1E-CBB3-A104-5211E8420F38}"/>
              </a:ext>
            </a:extLst>
          </p:cNvPr>
          <p:cNvSpPr txBox="1"/>
          <p:nvPr/>
        </p:nvSpPr>
        <p:spPr>
          <a:xfrm>
            <a:off x="2405369" y="4680338"/>
            <a:ext cx="60456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</a:tabLst>
            </a:pPr>
            <a:r>
              <a:rPr lang="th-TH" sz="180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	แนวทางการประเมินผลการปฏิบัติงานของพนักงานราชการ พ.ศ. </a:t>
            </a:r>
            <a:r>
              <a:rPr lang="th-TH" sz="1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DFE51-157F-7716-BA2B-8AC575935EB4}"/>
              </a:ext>
            </a:extLst>
          </p:cNvPr>
          <p:cNvSpPr txBox="1"/>
          <p:nvPr/>
        </p:nvSpPr>
        <p:spPr>
          <a:xfrm>
            <a:off x="2405369" y="5077891"/>
            <a:ext cx="6045653" cy="36933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</a:tabLst>
            </a:pP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	แนวทางการดำเนินการทางวินัยพนักงานราชการ พ.ศ.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2559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08F00C-5627-EB96-1313-ADA03DD4F1CF}"/>
              </a:ext>
            </a:extLst>
          </p:cNvPr>
          <p:cNvSpPr txBox="1"/>
          <p:nvPr/>
        </p:nvSpPr>
        <p:spPr>
          <a:xfrm>
            <a:off x="2392137" y="5483651"/>
            <a:ext cx="604565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  <a:tab pos="720725" algn="l"/>
              </a:tabLst>
            </a:pPr>
            <a:r>
              <a:rPr lang="th-TH" sz="180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 	การสรรหาและการเลือกสรร การประเมินผลการปฏิบัติงาน และการบริหารสัญญาจ้าง</a:t>
            </a:r>
            <a:br>
              <a:rPr lang="th-TH" sz="180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ของพนักงานราชการศักยภาพสูง พ.ศ. </a:t>
            </a:r>
            <a:r>
              <a:rPr lang="th-TH" sz="1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93D434-5518-7E73-22DA-51778D5F3E29}"/>
              </a:ext>
            </a:extLst>
          </p:cNvPr>
          <p:cNvSpPr txBox="1"/>
          <p:nvPr/>
        </p:nvSpPr>
        <p:spPr>
          <a:xfrm>
            <a:off x="2414336" y="6160884"/>
            <a:ext cx="6045652" cy="36933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SzPts val="1800"/>
              <a:tabLst>
                <a:tab pos="360363" algn="l"/>
              </a:tabLst>
            </a:pPr>
            <a:r>
              <a:rPr lang="th-TH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 	เครื่องแบบพิธีการของพนักงานราชการ พ.ศ. </a:t>
            </a:r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2552</a:t>
            </a:r>
            <a:endParaRPr lang="en-US" sz="1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F24C88CB-B47D-51A6-585A-267B6A95AEDC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04703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79DA83C-913C-E23A-1D40-11F2ACEBD1DA}"/>
              </a:ext>
            </a:extLst>
          </p:cNvPr>
          <p:cNvSpPr/>
          <p:nvPr/>
        </p:nvSpPr>
        <p:spPr>
          <a:xfrm>
            <a:off x="2375034" y="4798969"/>
            <a:ext cx="4602324" cy="17381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ACDEFA9-D553-4325-BE1C-A543D4C4EB04}"/>
              </a:ext>
            </a:extLst>
          </p:cNvPr>
          <p:cNvSpPr/>
          <p:nvPr/>
        </p:nvSpPr>
        <p:spPr>
          <a:xfrm>
            <a:off x="2393218" y="3097550"/>
            <a:ext cx="4610746" cy="12494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128CBBE-F45F-E0E7-BD4D-2CF02CA255BD}"/>
              </a:ext>
            </a:extLst>
          </p:cNvPr>
          <p:cNvSpPr/>
          <p:nvPr/>
        </p:nvSpPr>
        <p:spPr>
          <a:xfrm>
            <a:off x="2375035" y="1732186"/>
            <a:ext cx="4610746" cy="8426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6DA323B-409E-729C-7FD1-84B92BEFAB93}"/>
              </a:ext>
            </a:extLst>
          </p:cNvPr>
          <p:cNvSpPr/>
          <p:nvPr/>
        </p:nvSpPr>
        <p:spPr>
          <a:xfrm>
            <a:off x="7041797" y="4798230"/>
            <a:ext cx="1753226" cy="17388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68C384F-4243-3F60-B930-CCEA063A5D4B}"/>
              </a:ext>
            </a:extLst>
          </p:cNvPr>
          <p:cNvSpPr/>
          <p:nvPr/>
        </p:nvSpPr>
        <p:spPr>
          <a:xfrm>
            <a:off x="7067246" y="3094175"/>
            <a:ext cx="1753226" cy="12494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D2340DF-E5F3-7C87-F164-299992C2C297}"/>
              </a:ext>
            </a:extLst>
          </p:cNvPr>
          <p:cNvSpPr/>
          <p:nvPr/>
        </p:nvSpPr>
        <p:spPr>
          <a:xfrm>
            <a:off x="7067246" y="1752142"/>
            <a:ext cx="1753226" cy="822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A4EBAC20-EE5E-F235-9A3C-9224EBCE11F4}"/>
              </a:ext>
            </a:extLst>
          </p:cNvPr>
          <p:cNvSpPr/>
          <p:nvPr/>
        </p:nvSpPr>
        <p:spPr>
          <a:xfrm>
            <a:off x="341833" y="4832759"/>
            <a:ext cx="1934758" cy="1692585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5C08D31E-5A04-1299-DBC6-F817C512D5EF}"/>
              </a:ext>
            </a:extLst>
          </p:cNvPr>
          <p:cNvSpPr/>
          <p:nvPr/>
        </p:nvSpPr>
        <p:spPr>
          <a:xfrm>
            <a:off x="323529" y="3095576"/>
            <a:ext cx="1934758" cy="1210387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CF68FA1B-B1E9-7041-F78F-812839C3CA9D}"/>
              </a:ext>
            </a:extLst>
          </p:cNvPr>
          <p:cNvSpPr/>
          <p:nvPr/>
        </p:nvSpPr>
        <p:spPr>
          <a:xfrm>
            <a:off x="323529" y="1767605"/>
            <a:ext cx="1934758" cy="73985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342072" y="383605"/>
            <a:ext cx="6422780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370672" y="384467"/>
            <a:ext cx="6486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กระบวนการ/ขั้นตอนการประเมินผลการปฏิบัติงาน</a:t>
            </a:r>
          </a:p>
          <a:p>
            <a:endParaRPr lang="th-TH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516" y="966201"/>
            <a:ext cx="856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th-TH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ผู้รับผิดชอบ		    กระบวนการ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/</a:t>
            </a:r>
            <a:r>
              <a:rPr lang="th-TH" b="1" dirty="0"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ขั้นตอน	              เวลาดำเนินการ</a:t>
            </a:r>
            <a:endParaRPr lang="th-TH" dirty="0">
              <a:solidFill>
                <a:schemeClr val="accent3">
                  <a:lumMod val="50000"/>
                </a:schemeClr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308293" y="1798200"/>
            <a:ext cx="4646028" cy="79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กำหนดเป้าหมายผลสำเร็จของงาน</a:t>
            </a:r>
            <a:b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ในภาพรวมของส่วนราชการ</a:t>
            </a:r>
            <a:r>
              <a:rPr lang="en-GB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</a:t>
            </a:r>
            <a:endParaRPr lang="en-GB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61368" y="3212331"/>
            <a:ext cx="4641167" cy="12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กำหนดสมรรถนะที่ส่งผลต่อเป้าหมายความสำเร็จของงาน</a:t>
            </a:r>
            <a:b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ตามที่ส่วนราชการกำหนด รวมทั้งระบุพฤติกรรมที่คาดหวัง/พฤติกรรมบ่งชี้ของแต่ละสมรรถนะ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39752" y="4816100"/>
            <a:ext cx="4646029" cy="169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ร่วมกันวางแผนการปฏิบัติงาน กำหนดข้อตกลง</a:t>
            </a:r>
            <a:b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การปฏิบัติงาน โดยประกอบด้วย ภาระงาน เป้าหมายและ</a:t>
            </a:r>
            <a:r>
              <a:rPr lang="en-US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/</a:t>
            </a:r>
            <a:b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หรือระดับความสำเร็จของงาน ที่พนักงานราชการต้องรับผิดชอบ</a:t>
            </a:r>
            <a:b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ในรอบการประเมิน รวมทั้งกำหนดตัวชี้วัดหรือหลักฐานบ่งชี้ความสำเร็จของงานอย่างเป็นรูปธรรม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299" y="1810402"/>
            <a:ext cx="1196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ส่วนราชการ </a:t>
            </a:r>
            <a:b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โดยผู้บริหาร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5038" y="1713582"/>
            <a:ext cx="2176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ก่อนหรือเริ่มต้น</a:t>
            </a:r>
            <a:br>
              <a:rPr lang="th-TH" sz="18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ปีงบประมาณ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8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หรือรอบการประเมิน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145" y="3267963"/>
            <a:ext cx="2007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ส่วนราชการ </a:t>
            </a:r>
            <a:b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โดยผู้บริหาร/</a:t>
            </a:r>
            <a:r>
              <a:rPr lang="th-TH" sz="1800" b="1" dirty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ผู้บังคับบัญชา/การเจ้าหน้าที่</a:t>
            </a:r>
            <a:endParaRPr lang="th-TH" sz="1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1806" y="3275852"/>
            <a:ext cx="131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ก่อนหรือเริ่มต้น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รอบการประเมิน</a:t>
            </a:r>
            <a:endParaRPr lang="th-TH" sz="2000" dirty="0"/>
          </a:p>
        </p:txBody>
      </p:sp>
      <p:sp>
        <p:nvSpPr>
          <p:cNvPr id="20" name="Rectangle 19"/>
          <p:cNvSpPr/>
          <p:nvPr/>
        </p:nvSpPr>
        <p:spPr>
          <a:xfrm>
            <a:off x="7236661" y="5304366"/>
            <a:ext cx="131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ก่อนหรือเริ่มต้น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รอบการประเมิน</a:t>
            </a:r>
            <a:endParaRPr lang="th-TH" sz="2000" dirty="0"/>
          </a:p>
        </p:txBody>
      </p:sp>
      <p:sp>
        <p:nvSpPr>
          <p:cNvPr id="19" name="Rectangle 18"/>
          <p:cNvSpPr/>
          <p:nvPr/>
        </p:nvSpPr>
        <p:spPr>
          <a:xfrm>
            <a:off x="278672" y="5220308"/>
            <a:ext cx="1763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ผู้บังคับบัญชา </a:t>
            </a:r>
            <a:b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1900" b="1" dirty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และพนักงานราชการ</a:t>
            </a:r>
            <a:endParaRPr lang="en-GB" sz="1900" b="1" dirty="0">
              <a:solidFill>
                <a:schemeClr val="bg1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AF125099-DABE-7DF4-135B-6FED2D1DC5B3}"/>
              </a:ext>
            </a:extLst>
          </p:cNvPr>
          <p:cNvGrpSpPr/>
          <p:nvPr/>
        </p:nvGrpSpPr>
        <p:grpSpPr>
          <a:xfrm>
            <a:off x="-1519710" y="-963488"/>
            <a:ext cx="12097344" cy="8973617"/>
            <a:chOff x="-1476672" y="-1008114"/>
            <a:chExt cx="12097344" cy="8973617"/>
          </a:xfrm>
        </p:grpSpPr>
        <p:sp>
          <p:nvSpPr>
            <p:cNvPr id="29" name="Minus 4">
              <a:extLst>
                <a:ext uri="{FF2B5EF4-FFF2-40B4-BE49-F238E27FC236}">
                  <a16:creationId xmlns:a16="http://schemas.microsoft.com/office/drawing/2014/main" id="{1FB9B072-1672-85FA-333A-4213555DED2B}"/>
                </a:ext>
              </a:extLst>
            </p:cNvPr>
            <p:cNvSpPr/>
            <p:nvPr/>
          </p:nvSpPr>
          <p:spPr>
            <a:xfrm rot="5400000">
              <a:off x="4764737" y="3190663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Minus 5">
              <a:extLst>
                <a:ext uri="{FF2B5EF4-FFF2-40B4-BE49-F238E27FC236}">
                  <a16:creationId xmlns:a16="http://schemas.microsoft.com/office/drawing/2014/main" id="{2855B826-E725-E8E5-388A-145A9A0986C7}"/>
                </a:ext>
              </a:extLst>
            </p:cNvPr>
            <p:cNvSpPr/>
            <p:nvPr/>
          </p:nvSpPr>
          <p:spPr>
            <a:xfrm>
              <a:off x="-1188640" y="44624"/>
              <a:ext cx="10389606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1" name="Picture 30" descr="OCSCLogo-RGB-Small02-Trans.png">
              <a:extLst>
                <a:ext uri="{FF2B5EF4-FFF2-40B4-BE49-F238E27FC236}">
                  <a16:creationId xmlns:a16="http://schemas.microsoft.com/office/drawing/2014/main" id="{6F1433AC-7F36-B6E4-1F80-8B885178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6466" y="-81713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2" name="Minus 7">
              <a:extLst>
                <a:ext uri="{FF2B5EF4-FFF2-40B4-BE49-F238E27FC236}">
                  <a16:creationId xmlns:a16="http://schemas.microsoft.com/office/drawing/2014/main" id="{DE6574B5-415D-4CD9-4A29-2A9A1AEEC918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3" name="Minus 8">
              <a:extLst>
                <a:ext uri="{FF2B5EF4-FFF2-40B4-BE49-F238E27FC236}">
                  <a16:creationId xmlns:a16="http://schemas.microsoft.com/office/drawing/2014/main" id="{F31372C1-AA28-285E-02D9-85F351EDF7B0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6" name="Graphic 35" descr="Badge with solid fill">
            <a:extLst>
              <a:ext uri="{FF2B5EF4-FFF2-40B4-BE49-F238E27FC236}">
                <a16:creationId xmlns:a16="http://schemas.microsoft.com/office/drawing/2014/main" id="{9FE8DEB9-45AC-ADF7-9586-E6C4A1034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556" y="2572015"/>
            <a:ext cx="548656" cy="548656"/>
          </a:xfrm>
          <a:prstGeom prst="rect">
            <a:avLst/>
          </a:prstGeom>
        </p:spPr>
      </p:pic>
      <p:pic>
        <p:nvPicPr>
          <p:cNvPr id="38" name="Graphic 37" descr="Badge 3 with solid fill">
            <a:extLst>
              <a:ext uri="{FF2B5EF4-FFF2-40B4-BE49-F238E27FC236}">
                <a16:creationId xmlns:a16="http://schemas.microsoft.com/office/drawing/2014/main" id="{492247EC-A0BF-41B6-6F94-895DE87B81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780" y="4320504"/>
            <a:ext cx="548656" cy="548656"/>
          </a:xfrm>
          <a:prstGeom prst="rect">
            <a:avLst/>
          </a:prstGeom>
        </p:spPr>
      </p:pic>
      <p:pic>
        <p:nvPicPr>
          <p:cNvPr id="34" name="Graphic 33" descr="Badge 1 with solid fill">
            <a:extLst>
              <a:ext uri="{FF2B5EF4-FFF2-40B4-BE49-F238E27FC236}">
                <a16:creationId xmlns:a16="http://schemas.microsoft.com/office/drawing/2014/main" id="{776ABB93-708F-3D40-B5B1-8442F47518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8363" y="1257944"/>
            <a:ext cx="548656" cy="548656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0A1B8462-3F2C-763E-69A0-10E38347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6571" y="6407492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60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49B7F02-68E1-BBA5-9C99-EAF79DF7507E}"/>
              </a:ext>
            </a:extLst>
          </p:cNvPr>
          <p:cNvSpPr/>
          <p:nvPr/>
        </p:nvSpPr>
        <p:spPr>
          <a:xfrm>
            <a:off x="2483090" y="3989765"/>
            <a:ext cx="4380928" cy="2270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6FAD2E2-FF93-E42D-4660-D80478E7932F}"/>
              </a:ext>
            </a:extLst>
          </p:cNvPr>
          <p:cNvSpPr/>
          <p:nvPr/>
        </p:nvSpPr>
        <p:spPr>
          <a:xfrm>
            <a:off x="2481534" y="2127591"/>
            <a:ext cx="4380928" cy="1325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C7009B0-0146-7ACE-39F0-E7D8C63CE7D4}"/>
              </a:ext>
            </a:extLst>
          </p:cNvPr>
          <p:cNvSpPr/>
          <p:nvPr/>
        </p:nvSpPr>
        <p:spPr>
          <a:xfrm>
            <a:off x="6987465" y="4351904"/>
            <a:ext cx="1753226" cy="1288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85CD39-31B7-D6BD-C6FD-CA4EE158E6B0}"/>
              </a:ext>
            </a:extLst>
          </p:cNvPr>
          <p:cNvSpPr/>
          <p:nvPr/>
        </p:nvSpPr>
        <p:spPr>
          <a:xfrm>
            <a:off x="7012914" y="2127591"/>
            <a:ext cx="1753226" cy="1325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83FFB8B3-86D1-4B4E-B117-23094C4B3062}"/>
              </a:ext>
            </a:extLst>
          </p:cNvPr>
          <p:cNvSpPr/>
          <p:nvPr/>
        </p:nvSpPr>
        <p:spPr>
          <a:xfrm>
            <a:off x="421772" y="2201079"/>
            <a:ext cx="1934758" cy="125166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301E93B2-2C71-1256-1165-10EF5266A2E1}"/>
              </a:ext>
            </a:extLst>
          </p:cNvPr>
          <p:cNvSpPr/>
          <p:nvPr/>
        </p:nvSpPr>
        <p:spPr>
          <a:xfrm>
            <a:off x="402889" y="4249361"/>
            <a:ext cx="1934758" cy="136387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73412" y="365508"/>
            <a:ext cx="7070852" cy="7099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36123" y="417875"/>
            <a:ext cx="7183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กระบวนการ/ขั้นตอนการประเมินผลการปฏิบัติงาน </a:t>
            </a:r>
            <a:r>
              <a:rPr lang="th-TH" sz="3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</a:p>
          <a:p>
            <a:endParaRPr lang="th-TH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058" y="1076256"/>
            <a:ext cx="950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th-TH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ผู้รับผิดชอบ		    กระบวนการ</a:t>
            </a:r>
            <a:r>
              <a:rPr lang="en-GB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/</a:t>
            </a:r>
            <a:r>
              <a:rPr lang="th-TH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ขั้นตอน		 เวลาดำเนินการ</a:t>
            </a:r>
            <a:endParaRPr lang="th-TH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604970" y="2292164"/>
            <a:ext cx="4176464" cy="110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ปฏิบัติงานตามข้อตกลงการปฏิบัติงานและสมรรถนะ</a:t>
            </a:r>
            <a:b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ที่กำหนด อย่างมีคุณภาพและประสิทธิภาพ ภายใต้</a:t>
            </a:r>
            <a:b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การให้คำปรึกษาแนะนำ และการติดตามของผู้บังคับบัญชา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37616" y="4034868"/>
            <a:ext cx="4166632" cy="22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 ประเมินผลการปฏิบัติงานของพนักงานราชการ</a:t>
            </a:r>
            <a:b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ตามหลักเกณฑ์ ข้อตกลงการปฏิบัติงาน และสมรรถนะ </a:t>
            </a:r>
            <a:b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ตามที่กำหนด</a:t>
            </a:r>
          </a:p>
          <a:p>
            <a:pPr>
              <a:defRPr/>
            </a:pP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 จัดทำบัญชีรายชื่อตามลำดับคะแนนผลการประเมิน </a:t>
            </a:r>
            <a:b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และเสนอบัญชีรายชื่อให้คณะกรรมการกลั่นกรอง</a:t>
            </a:r>
            <a:b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การประเมินผลการปฏิบัติงาน</a:t>
            </a:r>
          </a:p>
          <a:p>
            <a:pPr>
              <a:spcAft>
                <a:spcPts val="1000"/>
              </a:spcAft>
              <a:defRPr/>
            </a:pPr>
            <a:r>
              <a:rPr lang="th-TH" sz="2000" b="1" dirty="0"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- แจ้งผลการประเมินแก่พนักงานราชการ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248" y="2455719"/>
            <a:ext cx="2112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ระหว่างรอบ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2609607"/>
            <a:ext cx="1519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พนักงานราชการ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6895" y="4562244"/>
            <a:ext cx="1763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ผู้บังคับบัญชา </a:t>
            </a:r>
            <a:br>
              <a:rPr lang="th-TH" sz="2000" b="1" dirty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1900" b="1" dirty="0">
                <a:solidFill>
                  <a:schemeClr val="bg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และพนักงานราชการ</a:t>
            </a:r>
            <a:endParaRPr lang="en-GB" sz="1900" b="1" dirty="0">
              <a:solidFill>
                <a:schemeClr val="bg1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82817" y="4613728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ปลายรอบ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การประเมิน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BF8AF319-0ECE-B98C-DCA5-51CA660E324D}"/>
              </a:ext>
            </a:extLst>
          </p:cNvPr>
          <p:cNvGrpSpPr/>
          <p:nvPr/>
        </p:nvGrpSpPr>
        <p:grpSpPr>
          <a:xfrm>
            <a:off x="-1476672" y="-1086435"/>
            <a:ext cx="12097344" cy="8973617"/>
            <a:chOff x="-1476672" y="-1008114"/>
            <a:chExt cx="12097344" cy="8973617"/>
          </a:xfrm>
        </p:grpSpPr>
        <p:sp>
          <p:nvSpPr>
            <p:cNvPr id="26" name="Minus 4">
              <a:extLst>
                <a:ext uri="{FF2B5EF4-FFF2-40B4-BE49-F238E27FC236}">
                  <a16:creationId xmlns:a16="http://schemas.microsoft.com/office/drawing/2014/main" id="{D5F38C50-7475-0BE0-E07A-E666EFA16D69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Minus 5">
              <a:extLst>
                <a:ext uri="{FF2B5EF4-FFF2-40B4-BE49-F238E27FC236}">
                  <a16:creationId xmlns:a16="http://schemas.microsoft.com/office/drawing/2014/main" id="{1128D163-35DE-5C3F-850A-3313757DE292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8" name="Picture 27" descr="OCSCLogo-RGB-Small02-Trans.png">
              <a:extLst>
                <a:ext uri="{FF2B5EF4-FFF2-40B4-BE49-F238E27FC236}">
                  <a16:creationId xmlns:a16="http://schemas.microsoft.com/office/drawing/2014/main" id="{70EAC829-CF17-CFA5-95C2-9E02BC199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Minus 7">
              <a:extLst>
                <a:ext uri="{FF2B5EF4-FFF2-40B4-BE49-F238E27FC236}">
                  <a16:creationId xmlns:a16="http://schemas.microsoft.com/office/drawing/2014/main" id="{4D306FE8-EFCC-0A7F-D8F8-F9B28B0F7A61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Minus 8">
              <a:extLst>
                <a:ext uri="{FF2B5EF4-FFF2-40B4-BE49-F238E27FC236}">
                  <a16:creationId xmlns:a16="http://schemas.microsoft.com/office/drawing/2014/main" id="{87EF4D06-8804-4E13-FF11-2FD87F965830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1" name="Graphic 30" descr="Badge 4 with solid fill">
            <a:extLst>
              <a:ext uri="{FF2B5EF4-FFF2-40B4-BE49-F238E27FC236}">
                <a16:creationId xmlns:a16="http://schemas.microsoft.com/office/drawing/2014/main" id="{048B7DF0-030C-68A9-899C-FFB20FA07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694" y="1671537"/>
            <a:ext cx="548656" cy="548656"/>
          </a:xfrm>
          <a:prstGeom prst="rect">
            <a:avLst/>
          </a:prstGeom>
        </p:spPr>
      </p:pic>
      <p:pic>
        <p:nvPicPr>
          <p:cNvPr id="32" name="Graphic 31" descr="Badge 5 with solid fill">
            <a:extLst>
              <a:ext uri="{FF2B5EF4-FFF2-40B4-BE49-F238E27FC236}">
                <a16:creationId xmlns:a16="http://schemas.microsoft.com/office/drawing/2014/main" id="{792E6FB0-CF8B-11DD-C592-F806BE601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694" y="3711766"/>
            <a:ext cx="548656" cy="548656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8E84A2E1-426C-EA5F-2265-F06821DC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61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35552" y="5661248"/>
            <a:ext cx="5688632" cy="8321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51316"/>
              </p:ext>
            </p:extLst>
          </p:nvPr>
        </p:nvGraphicFramePr>
        <p:xfrm>
          <a:off x="250825" y="866299"/>
          <a:ext cx="8713789" cy="469741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25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1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6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4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หน้าที่/</a:t>
                      </a:r>
                      <a:b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ตัวชี้วัด/ผลงานจริง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ระดับค่าเป้าหมาย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น้ำหนัก (ข)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</a:t>
                      </a:r>
                      <a:r>
                        <a:rPr lang="th-TH" sz="16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(ค)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(ค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th-TH" sz="16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x </a:t>
                      </a:r>
                      <a:r>
                        <a:rPr lang="th-TH" sz="1600" b="1" baseline="0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66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GB" sz="1600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 จัดฝึกอบรมตามแผนพัฒนาและฝึกอบรมประจำปี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en-GB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1.1 ร้อยละของจำนวนครั้งของการจัดฝึกอบรมที่จัดได้ทั้งหมดเทียบกับแผนพัฒนาและฝึกอบรมประจำปี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น้อยกว่าร้อยละ 86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86 -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90 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91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- 95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96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- 99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</a:rPr>
                        <a:t>ผล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งานจริง</a:t>
                      </a:r>
                      <a:r>
                        <a:rPr lang="en-GB" sz="1600" dirty="0"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 ร้อยละ 92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0" dirty="0"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0.75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3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en-GB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1.2 </a:t>
                      </a:r>
                      <a:r>
                        <a:rPr lang="th-TH" sz="1600" spc="-40" dirty="0">
                          <a:latin typeface="TH SarabunPSK" pitchFamily="34" charset="-34"/>
                          <a:cs typeface="TH SarabunPSK" pitchFamily="34" charset="-34"/>
                        </a:rPr>
                        <a:t>ร้อยละเฉลี่ยความพึงพอใจของผู้เข้ารับการฝึกอบรม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น้อยกว่าร้อยละ 81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81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- 85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86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- 90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91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- 95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96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- 100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ผลงานจริง</a:t>
                      </a:r>
                      <a:r>
                        <a:rPr lang="en-GB" sz="1600" dirty="0"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 ร้อยละ 95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1.00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535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 จัดทำฐานข้อมูลประวัติการฝึกอบรมของบุคลากร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en-GB" sz="160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2.1 ความเป็นปัจจุบันของฐานข้อมูลการฝึกอบรมของบุคลากรทั้งหมด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น้อยกว่าร้อยละ 86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86</a:t>
                      </a:r>
                      <a:r>
                        <a:rPr lang="th-TH" sz="16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- 90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91 - 95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96 - 99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ผลงานจริง</a:t>
                      </a:r>
                      <a:r>
                        <a:rPr lang="en-GB" sz="1600" dirty="0">
                          <a:latin typeface="TH SarabunPSK" pitchFamily="34" charset="-34"/>
                          <a:cs typeface="TH SarabunPSK" pitchFamily="34" charset="-34"/>
                        </a:rPr>
                        <a:t>:</a:t>
                      </a: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 ร้อยละ 96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H SarabunPSK" pitchFamily="34" charset="-34"/>
                          <a:cs typeface="TH SarabunPSK" pitchFamily="34" charset="-34"/>
                        </a:rPr>
                        <a:t>X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2.00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3.75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59359" y="5687645"/>
            <a:ext cx="734536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คะแนนผลสัมฤทธิ์ของงาน  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=   </a:t>
            </a:r>
            <a:r>
              <a:rPr lang="th-TH" sz="2000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คะแนนรวมของทุกตัวชี้วัด </a:t>
            </a:r>
            <a:r>
              <a:rPr lang="en-GB" sz="2000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GB" sz="2000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X  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100</a:t>
            </a:r>
          </a:p>
          <a:p>
            <a:pPr indent="457200"/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        =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2000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3.75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X  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100	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= 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75  คะแนน</a:t>
            </a:r>
            <a:br>
              <a:rPr lang="th-TH" sz="1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9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524053" y="6160318"/>
            <a:ext cx="407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endParaRPr lang="en-US" sz="105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5288" y="274290"/>
            <a:ext cx="822960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ตัวอย่างการคิดคะแนนผลสัมฤทธิ์ของงาน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A1729806-3C69-4105-171E-1C494DDA246F}"/>
              </a:ext>
            </a:extLst>
          </p:cNvPr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16" name="Minus 4">
              <a:extLst>
                <a:ext uri="{FF2B5EF4-FFF2-40B4-BE49-F238E27FC236}">
                  <a16:creationId xmlns:a16="http://schemas.microsoft.com/office/drawing/2014/main" id="{56109ADB-6E06-287E-A8C2-D8369A412E17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Minus 5">
              <a:extLst>
                <a:ext uri="{FF2B5EF4-FFF2-40B4-BE49-F238E27FC236}">
                  <a16:creationId xmlns:a16="http://schemas.microsoft.com/office/drawing/2014/main" id="{CDA83090-1724-F54F-CAEE-720CA24124FF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8" name="Picture 17" descr="OCSCLogo-RGB-Small02-Trans.png">
              <a:extLst>
                <a:ext uri="{FF2B5EF4-FFF2-40B4-BE49-F238E27FC236}">
                  <a16:creationId xmlns:a16="http://schemas.microsoft.com/office/drawing/2014/main" id="{A8948533-D8EB-319C-0A4E-8A3089AB4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Minus 7">
              <a:extLst>
                <a:ext uri="{FF2B5EF4-FFF2-40B4-BE49-F238E27FC236}">
                  <a16:creationId xmlns:a16="http://schemas.microsoft.com/office/drawing/2014/main" id="{04F21394-D1B7-7793-D238-496D1C36ED8A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Minus 8">
              <a:extLst>
                <a:ext uri="{FF2B5EF4-FFF2-40B4-BE49-F238E27FC236}">
                  <a16:creationId xmlns:a16="http://schemas.microsoft.com/office/drawing/2014/main" id="{1A5999B3-4B51-F6E8-8EBF-860D5A840084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9D5E7FB8-EB3A-5DD1-CFC2-C43FE792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8712" y="6377926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62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95536" y="321912"/>
            <a:ext cx="8229600" cy="47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ตัวอย่างการคิดคะแนนพฤติกรรมการปฏิบัติงาน</a:t>
            </a:r>
          </a:p>
        </p:txBody>
      </p:sp>
      <p:graphicFrame>
        <p:nvGraphicFramePr>
          <p:cNvPr id="17" name="Content Placeholder 14"/>
          <p:cNvGraphicFramePr>
            <a:graphicFrameLocks/>
          </p:cNvGraphicFramePr>
          <p:nvPr/>
        </p:nvGraphicFramePr>
        <p:xfrm>
          <a:off x="179388" y="718540"/>
          <a:ext cx="8785226" cy="5898627"/>
        </p:xfrm>
        <a:graphic>
          <a:graphicData uri="http://schemas.openxmlformats.org/drawingml/2006/table">
            <a:tbl>
              <a:tblPr/>
              <a:tblGrid>
                <a:gridCol w="340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7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98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พฤติกรรมการปฏิบัติงาน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ระดับที่แสดงออกจริง (ก)</a:t>
                      </a:r>
                      <a:endParaRPr lang="en-US" sz="14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56724" marR="56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% น้ำหนัก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(ข)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คะแนน (ค)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(ค = ก</a:t>
                      </a:r>
                      <a:r>
                        <a:rPr lang="en-US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x</a:t>
                      </a:r>
                      <a:r>
                        <a:rPr lang="th-TH" sz="14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ข)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0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ต่ำกว่ากำหนดมาก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ต่ำกว่ากำหนด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ตามกำหนด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เกินกว่าที่กำหนด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เกินกว่าที่กำหนดมาก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h-TH" sz="14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1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9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 สมรรถนะการมุ่งผลสัมฤทธิ์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*แสดงออกถึงความพยายามทำงานในหน้าที่ให้ถูกต้อง</a:t>
                      </a:r>
                      <a:r>
                        <a:rPr lang="th-TH" sz="1600" b="1" baseline="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/ </a:t>
                      </a: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ทำงานให้แล้วเสร็จตามกำหนดเวลา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*มานะอดทน ขยันหมั่นเพียรในการทำงาน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*พยายามทำงานให้แล้วเสร็จตามกำหนดเวลา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*แสดงออกว่าต้องการทำงานให้ได้ดีขึ้นหรือแสดง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ความเห็นในเชิงปรับปรุงพัฒนาเมื่อเห็นว่าประสิทธิภาพในงานลดลง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*มีความละเอียดรอบคอบ เอาใจใส่ ตรวจตราความ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ถูกต้องของงาน เพื่อให้ได้งานที่มีคุณภาพ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X</a:t>
                      </a:r>
                      <a:endParaRPr lang="en-US" sz="1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50</a:t>
                      </a:r>
                      <a:endParaRPr lang="en-US" sz="11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2.5</a:t>
                      </a:r>
                      <a:endParaRPr lang="en-US" sz="12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 สมรรถนะการคิดวิเคราะห์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*จับประเด็น หรือแยกแยะประเด็นออกเป็นรายการ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*วางแผนงานโดยแตกประเด็นออกเป็นส่วนๆ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baseline="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</a:t>
                      </a: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*เข้าใจความสัมพันธ์ขั้นพื้นฐานของงานหรือปัญหา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*จัดลำดับความสำคัญหรือความเร่งด่วนของงานหรือกิจกรรมได้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*เข้าใจและสามารถเชื่อมโยงเหตุปัจจัยที่มีความซับซ้อนของงานหรือปัญหาในแต่ละสถานการณ์หรือเหตุการณ์ได้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X</a:t>
                      </a:r>
                      <a:endParaRPr lang="en-US" sz="18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50</a:t>
                      </a:r>
                      <a:endParaRPr lang="en-US" sz="12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1.5</a:t>
                      </a:r>
                      <a:endParaRPr lang="en-US" sz="12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2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2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4.0</a:t>
                      </a:r>
                      <a:endParaRPr lang="en-US" sz="12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56724" marR="56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 rot="20693616">
            <a:off x="2282099" y="3126391"/>
            <a:ext cx="6518275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57200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คะแนนพฤติกรรมการปฏิบัติงาน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=   </a:t>
            </a:r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คะแนนรวมของทุกสมรรถนะ</a:t>
            </a:r>
            <a:r>
              <a:rPr lang="en-GB" sz="2000" u="sng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2000" u="sng" dirty="0"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en-GB" sz="2000" u="sng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X  </a:t>
            </a: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100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	                            5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en-US" sz="2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        </a:t>
            </a:r>
            <a:r>
              <a:rPr lang="th-TH" sz="2000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4.0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X  </a:t>
            </a: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100	</a:t>
            </a:r>
            <a:r>
              <a:rPr lang="en-US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80  คะแนน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 indent="457200">
              <a:defRPr/>
            </a:pPr>
            <a:r>
              <a:rPr lang="th-TH" sz="2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                                            5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21FC6DE6-176E-E879-A550-302C57FF2FB5}"/>
              </a:ext>
            </a:extLst>
          </p:cNvPr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9" name="Minus 4">
              <a:extLst>
                <a:ext uri="{FF2B5EF4-FFF2-40B4-BE49-F238E27FC236}">
                  <a16:creationId xmlns:a16="http://schemas.microsoft.com/office/drawing/2014/main" id="{05BD5EE6-0635-15F1-D410-E0EF86A0C9E6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Minus 5">
              <a:extLst>
                <a:ext uri="{FF2B5EF4-FFF2-40B4-BE49-F238E27FC236}">
                  <a16:creationId xmlns:a16="http://schemas.microsoft.com/office/drawing/2014/main" id="{D28C0C72-E914-BB84-8B25-B4998AB9556F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1" name="Picture 10" descr="OCSCLogo-RGB-Small02-Trans.png">
              <a:extLst>
                <a:ext uri="{FF2B5EF4-FFF2-40B4-BE49-F238E27FC236}">
                  <a16:creationId xmlns:a16="http://schemas.microsoft.com/office/drawing/2014/main" id="{E941F84C-E491-C9ED-C447-BCA87C09F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Minus 7">
              <a:extLst>
                <a:ext uri="{FF2B5EF4-FFF2-40B4-BE49-F238E27FC236}">
                  <a16:creationId xmlns:a16="http://schemas.microsoft.com/office/drawing/2014/main" id="{CED1F1F0-4CBA-F640-9E4F-6F3B523C45B6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Minus 8">
              <a:extLst>
                <a:ext uri="{FF2B5EF4-FFF2-40B4-BE49-F238E27FC236}">
                  <a16:creationId xmlns:a16="http://schemas.microsoft.com/office/drawing/2014/main" id="{A21233D7-410B-C5C0-7120-D024066A6A6E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BA8F65E2-5939-DDEE-3CD5-8443553B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672" y="6604464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63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09320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89288"/>
              </p:ext>
            </p:extLst>
          </p:nvPr>
        </p:nvGraphicFramePr>
        <p:xfrm>
          <a:off x="370325" y="1365482"/>
          <a:ext cx="8353425" cy="4975225"/>
        </p:xfrm>
        <a:graphic>
          <a:graphicData uri="http://schemas.openxmlformats.org/drawingml/2006/table">
            <a:tbl>
              <a:tblPr/>
              <a:tblGrid>
                <a:gridCol w="4013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78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องค์ประกอบการประเมิน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คะแนน (ก)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% น้ำหนัก (ข)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รวมคะแนน (ก)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x (</a:t>
                      </a:r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  <a:p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ผลการประเมินด้านผลสัมฤทธิ์</a:t>
                      </a:r>
                      <a:b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ของงาน</a:t>
                      </a:r>
                      <a:endParaRPr lang="en-US" sz="2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75</a:t>
                      </a:r>
                      <a:endParaRPr lang="en-US" sz="2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80</a:t>
                      </a:r>
                      <a:endParaRPr lang="en-US" sz="2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60</a:t>
                      </a:r>
                      <a:endParaRPr lang="en-US" sz="24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ผลการประเมินด้านพฤติกรรม</a:t>
                      </a:r>
                      <a:b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28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การปฏิบัติงาน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80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16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r-SA" sz="3200" b="1" dirty="0">
                          <a:latin typeface="TH SarabunPSK" pitchFamily="34" charset="-34"/>
                          <a:ea typeface="Times New Roman"/>
                          <a:cs typeface="TH SarabunPSK"/>
                        </a:rPr>
                        <a:t>ร</a:t>
                      </a:r>
                      <a:r>
                        <a:rPr lang="th-TH" sz="3200" b="1" dirty="0" err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วม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76</a:t>
                      </a:r>
                      <a:endParaRPr lang="en-US" sz="28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979712" y="529516"/>
            <a:ext cx="5407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ตัวอย่างการคิดคะแนนสรุปผลการประเมิน</a:t>
            </a: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FE308B14-C4BB-2300-CAAB-D60109B3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8862" y="655164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64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72000" y="1268760"/>
            <a:ext cx="4320480" cy="540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251520" y="1340768"/>
            <a:ext cx="4320480" cy="5328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0" name="Oval 39"/>
          <p:cNvSpPr/>
          <p:nvPr/>
        </p:nvSpPr>
        <p:spPr>
          <a:xfrm>
            <a:off x="4967196" y="1844824"/>
            <a:ext cx="3384376" cy="302433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251520" y="332656"/>
            <a:ext cx="864096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35932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351738" y="332656"/>
            <a:ext cx="4777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48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เครื่องแบบพนักงานราชการ</a:t>
            </a:r>
            <a:endParaRPr lang="th-TH" sz="4000" dirty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7998" y="1844824"/>
            <a:ext cx="3384376" cy="30243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755576" y="4980518"/>
            <a:ext cx="352839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-104640" y="4997214"/>
            <a:ext cx="5204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กำหนดให้ใช้เครื่องแบบพิธีการ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ในลักษณะเดียวกับ </a:t>
            </a:r>
            <a:r>
              <a:rPr lang="th-TH" sz="2400" b="1" dirty="0">
                <a:solidFill>
                  <a:srgbClr val="D52B37"/>
                </a:solidFill>
                <a:latin typeface="TH SarabunPSK" pitchFamily="34" charset="-34"/>
                <a:cs typeface="TH SarabunPSK" pitchFamily="34" charset="-34"/>
              </a:rPr>
              <a:t>ลูกจ้างประจำ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(เครื่องแบบปกติขาว เครื่องแบบครึ่งยศ </a:t>
            </a:r>
          </a:p>
          <a:p>
            <a:pPr algn="ctr" eaLnBrk="0" hangingPunct="0"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และเครื่องแบบเต็มยศ)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2040" y="4973826"/>
            <a:ext cx="352839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4427984" y="5157192"/>
            <a:ext cx="4572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เครื่องแบบพนักงานราชการ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ส่วนราชการ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เป็นผู้กำหนด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31640" y="1168288"/>
            <a:ext cx="2160240" cy="5543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346614" y="1168288"/>
            <a:ext cx="216918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เครื่องแบบ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พิธีการ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16016" y="1196752"/>
            <a:ext cx="3816424" cy="5041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4644008" y="118586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เครื่องแบบ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ปกติ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ในการปฏิบัติงาน </a:t>
            </a:r>
          </a:p>
          <a:p>
            <a:endParaRPr lang="th-TH" dirty="0"/>
          </a:p>
        </p:txBody>
      </p:sp>
      <p:pic>
        <p:nvPicPr>
          <p:cNvPr id="23" name="Picture 22" descr="ปกติขา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56435" y="2055300"/>
            <a:ext cx="896898" cy="2641486"/>
          </a:xfrm>
          <a:prstGeom prst="rect">
            <a:avLst/>
          </a:prstGeom>
        </p:spPr>
      </p:pic>
      <p:pic>
        <p:nvPicPr>
          <p:cNvPr id="28" name="Picture 27" descr="ปฏิบัติงาน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648072" cy="2468299"/>
          </a:xfrm>
          <a:prstGeom prst="rect">
            <a:avLst/>
          </a:prstGeom>
        </p:spPr>
      </p:pic>
      <p:pic>
        <p:nvPicPr>
          <p:cNvPr id="29" name="Picture 28" descr="ปฏิบัติงาน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1534" y="2132856"/>
            <a:ext cx="648072" cy="2468299"/>
          </a:xfrm>
          <a:prstGeom prst="rect">
            <a:avLst/>
          </a:prstGeom>
        </p:spPr>
      </p:pic>
      <p:pic>
        <p:nvPicPr>
          <p:cNvPr id="30" name="Picture 29" descr="ปฏิบัติงาน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7897" y="2132856"/>
            <a:ext cx="648072" cy="2468299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8AAB90E-C01F-584C-3981-3021770F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890" y="637547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65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050989" y="2079346"/>
            <a:ext cx="2296875" cy="3249998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395396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2" name="Content Placeholder 4" descr="scan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86082" y="2275886"/>
            <a:ext cx="1708143" cy="1869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2831" y="721926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4400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เครื่องแบบพิธีการของพนักงานราชการ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84178" y="4287550"/>
            <a:ext cx="647987" cy="647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แบบพิเศษ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5178" y="4325414"/>
            <a:ext cx="640224" cy="647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แบบทั่วไป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953CD715-38A5-4B14-B1EF-FC082A0AE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2708" t="13715" r="55823" b="16812"/>
          <a:stretch/>
        </p:blipFill>
        <p:spPr bwMode="auto">
          <a:xfrm>
            <a:off x="4019591" y="2252186"/>
            <a:ext cx="1977469" cy="27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E34DC011-4E3F-4C63-94BE-EFF90379D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7401" t="13834" r="12962" b="19498"/>
          <a:stretch/>
        </p:blipFill>
        <p:spPr bwMode="auto">
          <a:xfrm>
            <a:off x="6233363" y="2252186"/>
            <a:ext cx="1888455" cy="263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520AA2-A98C-454E-9CE7-6241F17DF9B8}"/>
              </a:ext>
            </a:extLst>
          </p:cNvPr>
          <p:cNvSpPr/>
          <p:nvPr/>
        </p:nvSpPr>
        <p:spPr>
          <a:xfrm>
            <a:off x="1024029" y="5300813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4000" b="1" dirty="0">
                <a:solidFill>
                  <a:srgbClr val="FF3399"/>
                </a:solidFill>
                <a:latin typeface="TH SarabunPSK" pitchFamily="34" charset="-34"/>
                <a:cs typeface="TH SarabunPSK" pitchFamily="34" charset="-34"/>
              </a:rPr>
              <a:t>แบบอินทรธนู</a:t>
            </a:r>
            <a:endParaRPr lang="th-TH" sz="3600" b="1" dirty="0">
              <a:solidFill>
                <a:srgbClr val="FF33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86C679-6A67-4C41-9F70-2A60AE81E35E}"/>
              </a:ext>
            </a:extLst>
          </p:cNvPr>
          <p:cNvSpPr/>
          <p:nvPr/>
        </p:nvSpPr>
        <p:spPr>
          <a:xfrm>
            <a:off x="4584078" y="5323404"/>
            <a:ext cx="3225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เครื่องแบบปกติขาว</a:t>
            </a:r>
            <a:endParaRPr lang="th-TH" sz="36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4C4DC8AD-537D-3F03-A9C6-F5DF1573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66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51520" y="332656"/>
            <a:ext cx="86409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251520" y="2780928"/>
            <a:ext cx="8640960" cy="1800200"/>
          </a:xfrm>
          <a:prstGeom prst="rect">
            <a:avLst/>
          </a:prstGeom>
          <a:solidFill>
            <a:srgbClr val="F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4499992" y="4581128"/>
            <a:ext cx="4392488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251520" y="4581128"/>
            <a:ext cx="4392488" cy="2088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4499992" y="836712"/>
            <a:ext cx="4392488" cy="1987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251520" y="836712"/>
            <a:ext cx="4392488" cy="1987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35932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13363" y="332656"/>
            <a:ext cx="45063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3000" b="1" dirty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การขอพระราชทานเครื่องราชอิสริยาภรณ์</a:t>
            </a:r>
            <a:endParaRPr lang="th-TH" sz="3000" dirty="0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-245166" y="541988"/>
            <a:ext cx="5598368" cy="2261865"/>
            <a:chOff x="-108520" y="548680"/>
            <a:chExt cx="5598368" cy="2261865"/>
          </a:xfrm>
        </p:grpSpPr>
        <p:sp>
          <p:nvSpPr>
            <p:cNvPr id="12" name="Rectangle 11"/>
            <p:cNvSpPr/>
            <p:nvPr/>
          </p:nvSpPr>
          <p:spPr>
            <a:xfrm>
              <a:off x="413792" y="548680"/>
              <a:ext cx="4518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2378" y="853137"/>
              <a:ext cx="494292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7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กลุ่มงานบริการ </a:t>
              </a:r>
              <a:r>
                <a:rPr lang="en-US" sz="27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&amp; </a:t>
              </a:r>
              <a:r>
                <a:rPr lang="th-TH" sz="27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กลุ่มงานเทคนิค</a:t>
              </a:r>
              <a:endParaRPr lang="th-TH" sz="27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08520" y="2348880"/>
              <a:ext cx="55983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เบญจมา</a:t>
              </a: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ภรณ์มงกุฏ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ไทย - </a:t>
              </a: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จัตุรถาภรณ์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ช้างเผือก</a:t>
              </a:r>
            </a:p>
          </p:txBody>
        </p:sp>
        <p:pic>
          <p:nvPicPr>
            <p:cNvPr id="7171" name="Picture 3" descr="C:\Users\rumpa.k\Desktop\Free Icon\Avatar\png\006-team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4104" y="1268760"/>
              <a:ext cx="1089744" cy="1089744"/>
            </a:xfrm>
            <a:prstGeom prst="rect">
              <a:avLst/>
            </a:prstGeom>
            <a:noFill/>
          </p:spPr>
        </p:pic>
      </p:grpSp>
      <p:grpSp>
        <p:nvGrpSpPr>
          <p:cNvPr id="4" name="Group 28"/>
          <p:cNvGrpSpPr/>
          <p:nvPr/>
        </p:nvGrpSpPr>
        <p:grpSpPr>
          <a:xfrm>
            <a:off x="4014192" y="854290"/>
            <a:ext cx="5310336" cy="1941175"/>
            <a:chOff x="2574032" y="1157402"/>
            <a:chExt cx="5310336" cy="1941175"/>
          </a:xfrm>
        </p:grpSpPr>
        <p:sp>
          <p:nvSpPr>
            <p:cNvPr id="14" name="Rectangle 13"/>
            <p:cNvSpPr/>
            <p:nvPr/>
          </p:nvSpPr>
          <p:spPr>
            <a:xfrm>
              <a:off x="4101353" y="1157402"/>
              <a:ext cx="215475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7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กลุ่มงานบริหารทั่วไป</a:t>
              </a:r>
              <a:endParaRPr lang="th-TH" sz="27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4032" y="2636912"/>
              <a:ext cx="53103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เบญจมา</a:t>
              </a: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ภรณ์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ช้างเผือก - ตริตา</a:t>
              </a: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ภรณ์มงกุฏ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ไทย</a:t>
              </a:r>
            </a:p>
          </p:txBody>
        </p:sp>
        <p:pic>
          <p:nvPicPr>
            <p:cNvPr id="7172" name="Picture 4" descr="C:\Users\rumpa.k\Desktop\Free Icon\Avatar\png\011-business-presentati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1" y="1412776"/>
              <a:ext cx="1440161" cy="1440161"/>
            </a:xfrm>
            <a:prstGeom prst="rect">
              <a:avLst/>
            </a:prstGeom>
            <a:noFill/>
          </p:spPr>
        </p:pic>
      </p:grpSp>
      <p:grpSp>
        <p:nvGrpSpPr>
          <p:cNvPr id="10" name="Group 29"/>
          <p:cNvGrpSpPr/>
          <p:nvPr/>
        </p:nvGrpSpPr>
        <p:grpSpPr>
          <a:xfrm>
            <a:off x="1853952" y="2761044"/>
            <a:ext cx="5454352" cy="1892092"/>
            <a:chOff x="2760914" y="2020345"/>
            <a:chExt cx="5454352" cy="1892092"/>
          </a:xfrm>
        </p:grpSpPr>
        <p:sp>
          <p:nvSpPr>
            <p:cNvPr id="15" name="Rectangle 14"/>
            <p:cNvSpPr/>
            <p:nvPr/>
          </p:nvSpPr>
          <p:spPr>
            <a:xfrm>
              <a:off x="4312568" y="2020345"/>
              <a:ext cx="229582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7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กลุ่มงานวิชาชีพเฉพาะ</a:t>
              </a:r>
              <a:endParaRPr lang="th-TH" sz="27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60914" y="3450772"/>
              <a:ext cx="54543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จัตุรถาภรณ์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มงกุฏ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ไทย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- ตริตา</a:t>
              </a: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ภรณ์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ช้างเผือก</a:t>
              </a:r>
            </a:p>
          </p:txBody>
        </p:sp>
        <p:pic>
          <p:nvPicPr>
            <p:cNvPr id="7173" name="Picture 5" descr="C:\Users\rumpa.k\Desktop\Free Icon\122443-color-professions-avatars\png\nur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42926" y="2420888"/>
              <a:ext cx="1008112" cy="1008112"/>
            </a:xfrm>
            <a:prstGeom prst="rect">
              <a:avLst/>
            </a:prstGeom>
            <a:noFill/>
          </p:spPr>
        </p:pic>
      </p:grpSp>
      <p:grpSp>
        <p:nvGrpSpPr>
          <p:cNvPr id="23" name="Group 30"/>
          <p:cNvGrpSpPr/>
          <p:nvPr/>
        </p:nvGrpSpPr>
        <p:grpSpPr>
          <a:xfrm>
            <a:off x="-162272" y="4613786"/>
            <a:ext cx="5310336" cy="1911558"/>
            <a:chOff x="2915816" y="2032384"/>
            <a:chExt cx="5310336" cy="1911558"/>
          </a:xfrm>
        </p:grpSpPr>
        <p:sp>
          <p:nvSpPr>
            <p:cNvPr id="16" name="Rectangle 15"/>
            <p:cNvSpPr/>
            <p:nvPr/>
          </p:nvSpPr>
          <p:spPr>
            <a:xfrm>
              <a:off x="4331422" y="2032384"/>
              <a:ext cx="252986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7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กลุ่มงานเชี่ยวชาญเฉพาะ</a:t>
              </a:r>
              <a:endParaRPr lang="th-TH" sz="27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15816" y="3482277"/>
              <a:ext cx="53103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จัตุรถาภรณ์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ช้างเผือก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- ทวีติยา</a:t>
              </a:r>
              <a:r>
                <a:rPr lang="th-TH" sz="2400" b="1" dirty="0" err="1">
                  <a:latin typeface="TH SarabunPSK" pitchFamily="34" charset="-34"/>
                  <a:cs typeface="TH SarabunPSK" pitchFamily="34" charset="-34"/>
                </a:rPr>
                <a:t>ภรณ์มงกุฏ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ไทย</a:t>
              </a:r>
              <a:r>
                <a:rPr lang="th-TH" sz="2400" dirty="0">
                  <a:latin typeface="TH SarabunPSK" pitchFamily="34" charset="-34"/>
                  <a:cs typeface="TH SarabunPSK" pitchFamily="34" charset="-34"/>
                </a:rPr>
                <a:t> </a:t>
              </a:r>
            </a:p>
          </p:txBody>
        </p:sp>
        <p:pic>
          <p:nvPicPr>
            <p:cNvPr id="7174" name="Picture 6" descr="C:\Users\rumpa.k\Desktop\Free Icon\122443-color-professions-avatars\png\pilo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6056" y="2392424"/>
              <a:ext cx="1137048" cy="1137048"/>
            </a:xfrm>
            <a:prstGeom prst="rect">
              <a:avLst/>
            </a:prstGeom>
            <a:noFill/>
          </p:spPr>
        </p:pic>
      </p:grpSp>
      <p:grpSp>
        <p:nvGrpSpPr>
          <p:cNvPr id="24" name="Group 31"/>
          <p:cNvGrpSpPr/>
          <p:nvPr/>
        </p:nvGrpSpPr>
        <p:grpSpPr>
          <a:xfrm>
            <a:off x="3995936" y="4584169"/>
            <a:ext cx="5526360" cy="1941175"/>
            <a:chOff x="3491880" y="2060848"/>
            <a:chExt cx="5526360" cy="1941175"/>
          </a:xfrm>
        </p:grpSpPr>
        <p:sp>
          <p:nvSpPr>
            <p:cNvPr id="17" name="Rectangle 16"/>
            <p:cNvSpPr/>
            <p:nvPr/>
          </p:nvSpPr>
          <p:spPr>
            <a:xfrm>
              <a:off x="4906010" y="2060848"/>
              <a:ext cx="2456122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7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กลุ่มงานเชี่ยวชาญพิเศษ</a:t>
              </a:r>
              <a:endParaRPr lang="th-TH" sz="27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91880" y="3540358"/>
              <a:ext cx="55263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ตริตาภรณ์ช้างเผือก - </a:t>
              </a:r>
              <a:r>
                <a:rPr lang="th-TH" sz="2400" b="1" i="0" dirty="0"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ประถมาภรณ์ช้างเผือก</a:t>
              </a:r>
              <a:endParaRPr lang="th-TH" sz="2400" b="1" dirty="0"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pic>
          <p:nvPicPr>
            <p:cNvPr id="7175" name="Picture 7" descr="C:\Users\rumpa.k\Desktop\Free Icon\122443-color-professions-avatars\png\judge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80112" y="2442660"/>
              <a:ext cx="1119470" cy="1119470"/>
            </a:xfrm>
            <a:prstGeom prst="rect">
              <a:avLst/>
            </a:prstGeom>
            <a:noFill/>
          </p:spPr>
        </p:pic>
      </p:grpSp>
      <p:sp>
        <p:nvSpPr>
          <p:cNvPr id="39" name="TextBox 38"/>
          <p:cNvSpPr txBox="1"/>
          <p:nvPr/>
        </p:nvSpPr>
        <p:spPr>
          <a:xfrm>
            <a:off x="214468" y="4294837"/>
            <a:ext cx="866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B0F0"/>
                </a:solidFill>
              </a:rPr>
              <a:t>------------------------------------------------------------------------------------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7090" y="2498831"/>
            <a:ext cx="9038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B0F0"/>
                </a:solidFill>
              </a:rPr>
              <a:t>----------------------------------</a:t>
            </a:r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------------------</a:t>
            </a:r>
            <a:r>
              <a:rPr lang="th-TH" sz="3600" b="1" dirty="0">
                <a:solidFill>
                  <a:srgbClr val="00B0F0"/>
                </a:solidFill>
              </a:rPr>
              <a:t>----------------------------------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3468637" y="1610240"/>
            <a:ext cx="235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B0F0"/>
                </a:solidFill>
              </a:rPr>
              <a:t>--------------------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3641266" y="5330339"/>
            <a:ext cx="235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B0F0"/>
                </a:solidFill>
              </a:rPr>
              <a:t>--------------------</a:t>
            </a:r>
          </a:p>
        </p:txBody>
      </p:sp>
      <p:sp>
        <p:nvSpPr>
          <p:cNvPr id="25" name="Slide Number Placeholder 11">
            <a:extLst>
              <a:ext uri="{FF2B5EF4-FFF2-40B4-BE49-F238E27FC236}">
                <a16:creationId xmlns:a16="http://schemas.microsoft.com/office/drawing/2014/main" id="{27AF0382-B053-C0AD-D919-D2E0CC66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279" y="6358839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67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19672" y="4509120"/>
            <a:ext cx="6192688" cy="1800200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2223872" y="650492"/>
            <a:ext cx="4536504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79340" y="692696"/>
            <a:ext cx="4038285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บัตรประจำตัวพนักงานราชการ</a:t>
            </a:r>
            <a:endParaRPr lang="th-TH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1961152"/>
            <a:ext cx="7858704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พระราชกฤษฎีกา</a:t>
            </a:r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กำหนดเจ้าหน้าที่ของรัฐและผู้มีอำนาจออกบัตรประจำตัวเจ้าหน้าที่ของรัฐ </a:t>
            </a:r>
            <a:r>
              <a:rPr lang="en-US" sz="32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พระราชบัญญัติ</a:t>
            </a:r>
            <a:r>
              <a:rPr lang="en-US" sz="32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บัตรประจำตัวเจ้าหน้าที่ของรัฐ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พ.ศ</a:t>
            </a:r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2542 (</a:t>
            </a:r>
            <a:r>
              <a:rPr lang="en-US" sz="32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ฉบับที่</a:t>
            </a:r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10 ) </a:t>
            </a:r>
            <a:r>
              <a:rPr lang="en-US" sz="32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พ.ศ</a:t>
            </a:r>
            <a:r>
              <a:rPr lang="en-US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2549 </a:t>
            </a:r>
            <a:r>
              <a:rPr lang="en-US" sz="32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บัญญัติให้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466765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en-US" sz="3000" b="1" dirty="0" err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พนักงานราชการซึ่ง</a:t>
            </a:r>
            <a:r>
              <a:rPr lang="en-US" sz="3000" b="1" dirty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มีวาระการจ้างไม่น้อยกว่าหนึ่งปี</a:t>
            </a:r>
            <a:r>
              <a:rPr lang="en-US" sz="3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เป็นเจ้าหน้าที่ของรัฐเพื่อปฏิบัติหน้าที่</a:t>
            </a:r>
            <a:endParaRPr lang="en-US" sz="3000" b="1" dirty="0">
              <a:solidFill>
                <a:srgbClr val="0099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3000" b="1" dirty="0" err="1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โดยมีบัตรประจำตัวสำหรับเจ้าหน้าที่ของรัฐได้</a:t>
            </a:r>
            <a:r>
              <a:rPr lang="en-US" sz="3000" b="1" dirty="0">
                <a:solidFill>
                  <a:srgbClr val="0099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sz="3000" dirty="0">
              <a:solidFill>
                <a:srgbClr val="009900"/>
              </a:solidFill>
            </a:endParaRPr>
          </a:p>
        </p:txBody>
      </p:sp>
      <p:pic>
        <p:nvPicPr>
          <p:cNvPr id="20" name="Picture 2" descr="C:\Users\ocsc\Desktop\พนักงานราชการ\Free Icon\201550-education\png\id-c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996" y="3870263"/>
            <a:ext cx="1008112" cy="100811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9BAB43-F5E7-CBDE-C6C3-4FDA9947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1701" r="68900" b="1701"/>
          <a:stretch/>
        </p:blipFill>
        <p:spPr>
          <a:xfrm>
            <a:off x="553614" y="3824145"/>
            <a:ext cx="839832" cy="2664296"/>
          </a:xfrm>
          <a:prstGeom prst="rect">
            <a:avLst/>
          </a:prstGeom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B1C30397-F856-F6E9-9450-B8602AC0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0376" y="6305878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68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7" y="357180"/>
            <a:ext cx="8496945" cy="820407"/>
          </a:xfrm>
          <a:prstGeom prst="rect">
            <a:avLst/>
          </a:prstGeom>
          <a:solidFill>
            <a:srgbClr val="E6BB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601302" y="1772816"/>
            <a:ext cx="3610658" cy="4462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ysDash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3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 กลุ่มงานบริการ/เทคนิค</a:t>
            </a:r>
          </a:p>
        </p:txBody>
      </p: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4716016" y="1784549"/>
            <a:ext cx="3773077" cy="44627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prstDash val="sysDash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ประเภททั่วไป ระดับปฏิบัติงาน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9791" y="438088"/>
            <a:ext cx="6246440" cy="76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th-TH" sz="3600" b="1" spc="50" dirty="0">
                <a:ln w="11430"/>
                <a:latin typeface="TH SarabunPSK" pitchFamily="34" charset="-34"/>
                <a:cs typeface="TH SarabunPSK" pitchFamily="34" charset="-34"/>
              </a:rPr>
              <a:t>การเทียบตำแหน่ง </a:t>
            </a:r>
            <a:br>
              <a:rPr lang="th-TH" sz="4000" b="1" spc="50" dirty="0">
                <a:ln w="11430"/>
                <a:latin typeface="TH SarabunPSK" pitchFamily="34" charset="-34"/>
                <a:cs typeface="TH SarabunPSK" pitchFamily="34" charset="-34"/>
              </a:rPr>
            </a:br>
            <a:r>
              <a:rPr lang="th-TH" sz="24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(หนังสือกระทรวงการคลัง ที่ กค 0406.6/ว104 ลว 22 ก.ย. 51)</a:t>
            </a:r>
            <a:endParaRPr lang="th-TH" sz="4400" b="1" spc="50" dirty="0">
              <a:ln w="11430"/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135" y="1177588"/>
            <a:ext cx="181171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พนักงานราชการ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0708" y="1177588"/>
            <a:ext cx="2028119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ข้าราชการ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พลเรือน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0F81A71-C422-1AFB-6CE7-301C88FC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02" y="2281820"/>
            <a:ext cx="3610658" cy="186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ash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 กลุ่มงานบริหารทั่วไป/วิชาชีพเฉพาะ</a:t>
            </a:r>
          </a:p>
          <a:p>
            <a:pPr indent="542925">
              <a:buFont typeface="Wingdings" pitchFamily="2" charset="2"/>
              <a:buChar char="v"/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เริ่มรับราชการ – 9 ปี</a:t>
            </a:r>
          </a:p>
          <a:p>
            <a:pPr indent="361950">
              <a:buFont typeface="Wingdings" pitchFamily="2" charset="2"/>
              <a:buChar char="v"/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10 – 17  ปี</a:t>
            </a:r>
          </a:p>
          <a:p>
            <a:pPr indent="361950">
              <a:buFont typeface="Wingdings" pitchFamily="2" charset="2"/>
              <a:buChar char="v"/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17 ปี ขึ้นไป</a:t>
            </a:r>
          </a:p>
          <a:p>
            <a:pPr indent="361950">
              <a:buFont typeface="Wingdings" pitchFamily="2" charset="2"/>
              <a:buChar char="v"/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ผู้ได้รับค่าตอบแทนในอัตราสูงสุด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C495C439-D192-65B8-6135-57F983E6A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420888"/>
            <a:ext cx="3773077" cy="15081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ysDash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ระดับปฏิบัติการ</a:t>
            </a:r>
            <a:b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ระดับชำนาญการ</a:t>
            </a:r>
            <a:b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ระดับชำนาญการพิเศษ</a:t>
            </a:r>
          </a:p>
          <a:p>
            <a:pPr algn="ctr"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ระดับเชี่ยวชาญ 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B6CF0FD-AA96-D6BA-296C-3A5254F04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26" y="6125112"/>
            <a:ext cx="3610658" cy="446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ash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 กลุ่มงานเชี่ยวชาญพิเศษ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DCC6AC8C-DC70-2BE2-43A5-3BA35866E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6125112"/>
            <a:ext cx="3773077" cy="4462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ash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ระดับเชี่ยวชาญ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5FB305E-81D7-B445-3E71-D5377797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09" y="4212712"/>
            <a:ext cx="3610658" cy="1862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 กลุ่มงานเชี่ยวชาญเฉพาะ</a:t>
            </a:r>
          </a:p>
          <a:p>
            <a:pPr indent="542925">
              <a:buFont typeface="Wingdings" pitchFamily="2" charset="2"/>
              <a:buChar char="v"/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เริ่มรับราชการ – 4 ปี</a:t>
            </a:r>
          </a:p>
          <a:p>
            <a:pPr indent="361950">
              <a:buFont typeface="Wingdings" pitchFamily="2" charset="2"/>
              <a:buChar char="v"/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5 – 10  ปี</a:t>
            </a:r>
          </a:p>
          <a:p>
            <a:pPr indent="361950">
              <a:buFont typeface="Wingdings" pitchFamily="2" charset="2"/>
              <a:buChar char="v"/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10 ปี ขึ้นไป</a:t>
            </a:r>
          </a:p>
          <a:p>
            <a:pPr indent="361950">
              <a:buFont typeface="Wingdings" pitchFamily="2" charset="2"/>
              <a:buChar char="v"/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ผู้ได้รับค่าตอบแทนในอัตราสูงสุด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EBDE4092-DF96-2A4E-46FC-C2839AA8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499" y="4365104"/>
            <a:ext cx="3773077" cy="15081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ash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ประเภทวิชาการ ระดับปฏิบัติการ</a:t>
            </a:r>
            <a:b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ระดับชำนาญการ</a:t>
            </a:r>
            <a:b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ระดับชำนาญการพิเศษ</a:t>
            </a:r>
          </a:p>
          <a:p>
            <a:pPr algn="ctr">
              <a:defRPr/>
            </a:pPr>
            <a:r>
              <a:rPr lang="th-TH" sz="2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ประเภทวิชาการ ระดับเชี่ยวชาญ 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A1D4B973-F5B0-F059-F1A8-9037665336C4}"/>
              </a:ext>
            </a:extLst>
          </p:cNvPr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4" name="Minus 4">
              <a:extLst>
                <a:ext uri="{FF2B5EF4-FFF2-40B4-BE49-F238E27FC236}">
                  <a16:creationId xmlns:a16="http://schemas.microsoft.com/office/drawing/2014/main" id="{75F5C38F-DE43-5FC7-A7C4-2FD271F27237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Minus 5">
              <a:extLst>
                <a:ext uri="{FF2B5EF4-FFF2-40B4-BE49-F238E27FC236}">
                  <a16:creationId xmlns:a16="http://schemas.microsoft.com/office/drawing/2014/main" id="{6771A414-1B3C-1CEE-B59A-6990FA4C129B}"/>
                </a:ext>
              </a:extLst>
            </p:cNvPr>
            <p:cNvSpPr/>
            <p:nvPr/>
          </p:nvSpPr>
          <p:spPr>
            <a:xfrm>
              <a:off x="-1188640" y="2760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6" name="Picture 25" descr="OCSCLogo-RGB-Small02-Trans.png">
              <a:extLst>
                <a:ext uri="{FF2B5EF4-FFF2-40B4-BE49-F238E27FC236}">
                  <a16:creationId xmlns:a16="http://schemas.microsoft.com/office/drawing/2014/main" id="{E72EBC6D-B58C-7516-C4E3-155A5914B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7" name="Minus 7">
              <a:extLst>
                <a:ext uri="{FF2B5EF4-FFF2-40B4-BE49-F238E27FC236}">
                  <a16:creationId xmlns:a16="http://schemas.microsoft.com/office/drawing/2014/main" id="{A10125F2-DF51-8390-BB16-46EE7DDB7EDE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Minus 8">
              <a:extLst>
                <a:ext uri="{FF2B5EF4-FFF2-40B4-BE49-F238E27FC236}">
                  <a16:creationId xmlns:a16="http://schemas.microsoft.com/office/drawing/2014/main" id="{59AB2045-6423-B56F-F424-1E0372287ACF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" name="เครื่องหมายบั้ง 4"/>
          <p:cNvSpPr/>
          <p:nvPr/>
        </p:nvSpPr>
        <p:spPr>
          <a:xfrm>
            <a:off x="4283968" y="1772816"/>
            <a:ext cx="319043" cy="4798572"/>
          </a:xfrm>
          <a:prstGeom prst="chevron">
            <a:avLst/>
          </a:prstGeom>
          <a:solidFill>
            <a:srgbClr val="CC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0F7EFBEE-2613-B609-83FB-524783A0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69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8A8945D3-F75D-472C-ABCF-E530E1B9B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759" y="1773764"/>
            <a:ext cx="2303333" cy="1629608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823285" y="581288"/>
            <a:ext cx="7493748" cy="7034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28201" y="573188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คณะกรรมการ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บริหารระบบพนักงานราชการ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83808E-47E9-6CB9-9115-ACC172654B6B}"/>
              </a:ext>
            </a:extLst>
          </p:cNvPr>
          <p:cNvCxnSpPr>
            <a:cxnSpLocks/>
          </p:cNvCxnSpPr>
          <p:nvPr/>
        </p:nvCxnSpPr>
        <p:spPr>
          <a:xfrm flipV="1">
            <a:off x="2915816" y="2865951"/>
            <a:ext cx="864096" cy="136459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AAC30C8-9A76-F170-556A-441D978570F7}"/>
              </a:ext>
            </a:extLst>
          </p:cNvPr>
          <p:cNvCxnSpPr>
            <a:cxnSpLocks/>
          </p:cNvCxnSpPr>
          <p:nvPr/>
        </p:nvCxnSpPr>
        <p:spPr>
          <a:xfrm>
            <a:off x="3047380" y="3941682"/>
            <a:ext cx="827387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60CD14A-9D09-01D2-9C81-7C7BC9D59E5F}"/>
              </a:ext>
            </a:extLst>
          </p:cNvPr>
          <p:cNvCxnSpPr>
            <a:cxnSpLocks/>
          </p:cNvCxnSpPr>
          <p:nvPr/>
        </p:nvCxnSpPr>
        <p:spPr>
          <a:xfrm>
            <a:off x="2994091" y="3835427"/>
            <a:ext cx="835716" cy="12135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0"/>
          <p:cNvGrpSpPr/>
          <p:nvPr/>
        </p:nvGrpSpPr>
        <p:grpSpPr>
          <a:xfrm>
            <a:off x="179512" y="1556792"/>
            <a:ext cx="8674259" cy="4490396"/>
            <a:chOff x="156664" y="1314867"/>
            <a:chExt cx="8674259" cy="4490396"/>
          </a:xfrm>
        </p:grpSpPr>
        <p:grpSp>
          <p:nvGrpSpPr>
            <p:cNvPr id="13" name="Group 44"/>
            <p:cNvGrpSpPr/>
            <p:nvPr/>
          </p:nvGrpSpPr>
          <p:grpSpPr>
            <a:xfrm>
              <a:off x="378016" y="2873374"/>
              <a:ext cx="2646517" cy="1847314"/>
              <a:chOff x="62997" y="63289"/>
              <a:chExt cx="1361066" cy="1605967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2997" y="229448"/>
                <a:ext cx="1361066" cy="1439808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57150">
                <a:solidFill>
                  <a:srgbClr val="0070C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ounded Rectangle 6"/>
              <p:cNvSpPr/>
              <p:nvPr/>
            </p:nvSpPr>
            <p:spPr>
              <a:xfrm>
                <a:off x="135280" y="63289"/>
                <a:ext cx="1169598" cy="1313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36195" rIns="72390" bIns="3619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1900" kern="1200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56664" y="3123693"/>
              <a:ext cx="302433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คณะกรรมการ</a:t>
              </a:r>
              <a:br>
                <a:rPr lang="th-TH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itchFamily="34" charset="-34"/>
                </a:rPr>
              </a:br>
              <a:r>
                <a:rPr lang="th-TH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บริหารพนักงานราชการ </a:t>
              </a:r>
              <a:br>
                <a:rPr lang="th-TH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itchFamily="34" charset="-34"/>
                </a:rPr>
              </a:br>
              <a:r>
                <a:rPr lang="th-TH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(</a:t>
              </a:r>
              <a:r>
                <a:rPr lang="th-TH" sz="30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คพร.</a:t>
              </a:r>
              <a:r>
                <a:rPr lang="th-TH" sz="3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itchFamily="34" charset="-34"/>
                </a:rPr>
                <a:t>)</a:t>
              </a:r>
              <a:endPara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itchFamily="34" charset="-34"/>
              </a:endParaRPr>
            </a:p>
          </p:txBody>
        </p:sp>
        <p:grpSp>
          <p:nvGrpSpPr>
            <p:cNvPr id="16" name="Group 42"/>
            <p:cNvGrpSpPr/>
            <p:nvPr/>
          </p:nvGrpSpPr>
          <p:grpSpPr>
            <a:xfrm>
              <a:off x="3851920" y="1314867"/>
              <a:ext cx="4979003" cy="4490396"/>
              <a:chOff x="3851920" y="1170851"/>
              <a:chExt cx="4979003" cy="4490396"/>
            </a:xfrm>
          </p:grpSpPr>
          <p:grpSp>
            <p:nvGrpSpPr>
              <p:cNvPr id="17" name="Group 23"/>
              <p:cNvGrpSpPr/>
              <p:nvPr/>
            </p:nvGrpSpPr>
            <p:grpSpPr>
              <a:xfrm>
                <a:off x="3851920" y="1170851"/>
                <a:ext cx="4896544" cy="1499281"/>
                <a:chOff x="3851920" y="1386875"/>
                <a:chExt cx="4896544" cy="1499281"/>
              </a:xfrm>
            </p:grpSpPr>
            <p:grpSp>
              <p:nvGrpSpPr>
                <p:cNvPr id="18" name="Group 12"/>
                <p:cNvGrpSpPr/>
                <p:nvPr/>
              </p:nvGrpSpPr>
              <p:grpSpPr>
                <a:xfrm>
                  <a:off x="3851920" y="1386875"/>
                  <a:ext cx="4896544" cy="1499281"/>
                  <a:chOff x="5116218" y="2716686"/>
                  <a:chExt cx="3163639" cy="868132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>
                    <a:off x="5652120" y="2716686"/>
                    <a:ext cx="2627737" cy="833899"/>
                  </a:xfrm>
                  <a:custGeom>
                    <a:avLst/>
                    <a:gdLst>
                      <a:gd name="connsiteX0" fmla="*/ 0 w 2627737"/>
                      <a:gd name="connsiteY0" fmla="*/ 0 h 938516"/>
                      <a:gd name="connsiteX1" fmla="*/ 2158479 w 2627737"/>
                      <a:gd name="connsiteY1" fmla="*/ 0 h 938516"/>
                      <a:gd name="connsiteX2" fmla="*/ 2627737 w 2627737"/>
                      <a:gd name="connsiteY2" fmla="*/ 469258 h 938516"/>
                      <a:gd name="connsiteX3" fmla="*/ 2158479 w 2627737"/>
                      <a:gd name="connsiteY3" fmla="*/ 938516 h 938516"/>
                      <a:gd name="connsiteX4" fmla="*/ 0 w 2627737"/>
                      <a:gd name="connsiteY4" fmla="*/ 938516 h 938516"/>
                      <a:gd name="connsiteX5" fmla="*/ 0 w 2627737"/>
                      <a:gd name="connsiteY5" fmla="*/ 0 h 938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7737" h="938516">
                        <a:moveTo>
                          <a:pt x="2627737" y="938515"/>
                        </a:moveTo>
                        <a:lnTo>
                          <a:pt x="469258" y="938515"/>
                        </a:lnTo>
                        <a:lnTo>
                          <a:pt x="0" y="469258"/>
                        </a:lnTo>
                        <a:lnTo>
                          <a:pt x="469258" y="1"/>
                        </a:lnTo>
                        <a:lnTo>
                          <a:pt x="2627737" y="1"/>
                        </a:lnTo>
                        <a:lnTo>
                          <a:pt x="2627737" y="938515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571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648490" tIns="72391" rIns="135128" bIns="72390" numCol="1" spcCol="1270" anchor="ctr" anchorCtr="0">
                    <a:noAutofit/>
                  </a:bodyPr>
                  <a:lstStyle/>
                  <a:p>
                    <a:pPr lvl="0" algn="ctr" defTabSz="844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th-TH" sz="1900" kern="1200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116218" y="2858033"/>
                    <a:ext cx="794472" cy="726785"/>
                  </a:xfrm>
                  <a:prstGeom prst="ellipse">
                    <a:avLst/>
                  </a:prstGeom>
                  <a:solidFill>
                    <a:srgbClr val="0070C0"/>
                  </a:solidFill>
                  <a:ln w="57150">
                    <a:solidFill>
                      <a:srgbClr val="0070C0"/>
                    </a:solidFill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3902079" y="1724286"/>
                  <a:ext cx="118013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sz="3000" b="1" dirty="0" err="1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อ.ค</a:t>
                  </a:r>
                  <a:r>
                    <a:rPr lang="th-TH" sz="30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พร.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sz="30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คณะที่ 1 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352336" y="1439215"/>
                  <a:ext cx="3396128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ด้านการกำหนดลักษณะงาน        </a:t>
                  </a:r>
                  <a:b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กรอบอัตรากำลังพนักงานราชการ </a:t>
                  </a:r>
                  <a:b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ค่าตอบแทนและสิทธิประโยชน์</a:t>
                  </a:r>
                </a:p>
              </p:txBody>
            </p:sp>
          </p:grpSp>
          <p:grpSp>
            <p:nvGrpSpPr>
              <p:cNvPr id="19" name="Group 30"/>
              <p:cNvGrpSpPr/>
              <p:nvPr/>
            </p:nvGrpSpPr>
            <p:grpSpPr>
              <a:xfrm>
                <a:off x="3851920" y="2758932"/>
                <a:ext cx="4923641" cy="1444881"/>
                <a:chOff x="3851920" y="1377894"/>
                <a:chExt cx="4923641" cy="1444881"/>
              </a:xfrm>
            </p:grpSpPr>
            <p:grpSp>
              <p:nvGrpSpPr>
                <p:cNvPr id="20" name="Group 12"/>
                <p:cNvGrpSpPr/>
                <p:nvPr/>
              </p:nvGrpSpPr>
              <p:grpSpPr>
                <a:xfrm>
                  <a:off x="3851920" y="1382615"/>
                  <a:ext cx="4896544" cy="1440160"/>
                  <a:chOff x="5116218" y="2714220"/>
                  <a:chExt cx="3163639" cy="833899"/>
                </a:xfrm>
              </p:grpSpPr>
              <p:sp>
                <p:nvSpPr>
                  <p:cNvPr id="35" name="Freeform 34"/>
                  <p:cNvSpPr/>
                  <p:nvPr/>
                </p:nvSpPr>
                <p:spPr>
                  <a:xfrm>
                    <a:off x="5652120" y="2714220"/>
                    <a:ext cx="2627737" cy="833899"/>
                  </a:xfrm>
                  <a:custGeom>
                    <a:avLst/>
                    <a:gdLst>
                      <a:gd name="connsiteX0" fmla="*/ 0 w 2627737"/>
                      <a:gd name="connsiteY0" fmla="*/ 0 h 938516"/>
                      <a:gd name="connsiteX1" fmla="*/ 2158479 w 2627737"/>
                      <a:gd name="connsiteY1" fmla="*/ 0 h 938516"/>
                      <a:gd name="connsiteX2" fmla="*/ 2627737 w 2627737"/>
                      <a:gd name="connsiteY2" fmla="*/ 469258 h 938516"/>
                      <a:gd name="connsiteX3" fmla="*/ 2158479 w 2627737"/>
                      <a:gd name="connsiteY3" fmla="*/ 938516 h 938516"/>
                      <a:gd name="connsiteX4" fmla="*/ 0 w 2627737"/>
                      <a:gd name="connsiteY4" fmla="*/ 938516 h 938516"/>
                      <a:gd name="connsiteX5" fmla="*/ 0 w 2627737"/>
                      <a:gd name="connsiteY5" fmla="*/ 0 h 938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7737" h="938516">
                        <a:moveTo>
                          <a:pt x="2627737" y="938515"/>
                        </a:moveTo>
                        <a:lnTo>
                          <a:pt x="469258" y="938515"/>
                        </a:lnTo>
                        <a:lnTo>
                          <a:pt x="0" y="469258"/>
                        </a:lnTo>
                        <a:lnTo>
                          <a:pt x="469258" y="1"/>
                        </a:lnTo>
                        <a:lnTo>
                          <a:pt x="2627737" y="1"/>
                        </a:lnTo>
                        <a:lnTo>
                          <a:pt x="2627737" y="938515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57150"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648490" tIns="72391" rIns="135128" bIns="72390" numCol="1" spcCol="1270" anchor="ctr" anchorCtr="0">
                    <a:noAutofit/>
                  </a:bodyPr>
                  <a:lstStyle/>
                  <a:p>
                    <a:pPr lvl="0" algn="ctr" defTabSz="844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th-TH" sz="1900" kern="1200" dirty="0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5116218" y="2747947"/>
                    <a:ext cx="794472" cy="726785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571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Rectangle 32"/>
                <p:cNvSpPr/>
                <p:nvPr/>
              </p:nvSpPr>
              <p:spPr>
                <a:xfrm>
                  <a:off x="3925421" y="1556792"/>
                  <a:ext cx="118013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sz="3000" b="1" dirty="0" err="1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อ.ค</a:t>
                  </a:r>
                  <a:r>
                    <a:rPr lang="th-TH" sz="30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พร.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sz="30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คณะที่ 2 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379433" y="1377894"/>
                  <a:ext cx="3396128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ด้านการสรรหาและเลือกสรร </a:t>
                  </a:r>
                  <a:b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และการประเมินผล</a:t>
                  </a:r>
                  <a:b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การปฏิบัติงาน</a:t>
                  </a:r>
                </a:p>
              </p:txBody>
            </p:sp>
          </p:grpSp>
          <p:grpSp>
            <p:nvGrpSpPr>
              <p:cNvPr id="21" name="Group 36"/>
              <p:cNvGrpSpPr/>
              <p:nvPr/>
            </p:nvGrpSpPr>
            <p:grpSpPr>
              <a:xfrm>
                <a:off x="3851920" y="4347828"/>
                <a:ext cx="4979003" cy="1313419"/>
                <a:chOff x="3851920" y="1382614"/>
                <a:chExt cx="4979003" cy="1313419"/>
              </a:xfrm>
            </p:grpSpPr>
            <p:grpSp>
              <p:nvGrpSpPr>
                <p:cNvPr id="24" name="Group 12"/>
                <p:cNvGrpSpPr/>
                <p:nvPr/>
              </p:nvGrpSpPr>
              <p:grpSpPr>
                <a:xfrm>
                  <a:off x="3851920" y="1382614"/>
                  <a:ext cx="4896544" cy="1313419"/>
                  <a:chOff x="5116218" y="2714220"/>
                  <a:chExt cx="3163639" cy="760512"/>
                </a:xfrm>
              </p:grpSpPr>
              <p:sp>
                <p:nvSpPr>
                  <p:cNvPr id="41" name="Freeform 40"/>
                  <p:cNvSpPr/>
                  <p:nvPr/>
                </p:nvSpPr>
                <p:spPr>
                  <a:xfrm>
                    <a:off x="5652120" y="2714220"/>
                    <a:ext cx="2627737" cy="733551"/>
                  </a:xfrm>
                  <a:custGeom>
                    <a:avLst/>
                    <a:gdLst>
                      <a:gd name="connsiteX0" fmla="*/ 0 w 2627737"/>
                      <a:gd name="connsiteY0" fmla="*/ 0 h 938516"/>
                      <a:gd name="connsiteX1" fmla="*/ 2158479 w 2627737"/>
                      <a:gd name="connsiteY1" fmla="*/ 0 h 938516"/>
                      <a:gd name="connsiteX2" fmla="*/ 2627737 w 2627737"/>
                      <a:gd name="connsiteY2" fmla="*/ 469258 h 938516"/>
                      <a:gd name="connsiteX3" fmla="*/ 2158479 w 2627737"/>
                      <a:gd name="connsiteY3" fmla="*/ 938516 h 938516"/>
                      <a:gd name="connsiteX4" fmla="*/ 0 w 2627737"/>
                      <a:gd name="connsiteY4" fmla="*/ 938516 h 938516"/>
                      <a:gd name="connsiteX5" fmla="*/ 0 w 2627737"/>
                      <a:gd name="connsiteY5" fmla="*/ 0 h 938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7737" h="938516">
                        <a:moveTo>
                          <a:pt x="2627737" y="938515"/>
                        </a:moveTo>
                        <a:lnTo>
                          <a:pt x="469258" y="938515"/>
                        </a:lnTo>
                        <a:lnTo>
                          <a:pt x="0" y="469258"/>
                        </a:lnTo>
                        <a:lnTo>
                          <a:pt x="469258" y="1"/>
                        </a:lnTo>
                        <a:lnTo>
                          <a:pt x="2627737" y="1"/>
                        </a:lnTo>
                        <a:lnTo>
                          <a:pt x="2627737" y="93851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</a:schemeClr>
                  </a:solidFill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648490" tIns="72391" rIns="135128" bIns="72390" numCol="1" spcCol="1270" anchor="ctr" anchorCtr="0">
                    <a:noAutofit/>
                  </a:bodyPr>
                  <a:lstStyle/>
                  <a:p>
                    <a:pPr lvl="0" algn="ctr" defTabSz="8445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th-TH" sz="1900" kern="1200" dirty="0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5116218" y="2747947"/>
                    <a:ext cx="794472" cy="726785"/>
                  </a:xfrm>
                  <a:prstGeom prst="ellipse">
                    <a:avLst/>
                  </a:prstGeom>
                  <a:solidFill>
                    <a:srgbClr val="008000"/>
                  </a:solidFill>
                  <a:ln w="57150">
                    <a:solidFill>
                      <a:srgbClr val="00B050"/>
                    </a:solidFill>
                  </a:ln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3925421" y="1556792"/>
                  <a:ext cx="118013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sz="3000" b="1" dirty="0" err="1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อ.ค</a:t>
                  </a:r>
                  <a:r>
                    <a:rPr lang="th-TH" sz="30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พร.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sz="3000" b="1" dirty="0">
                      <a:solidFill>
                        <a:schemeClr val="bg1"/>
                      </a:solidFill>
                      <a:latin typeface="TH SarabunPSK" pitchFamily="34" charset="-34"/>
                      <a:cs typeface="TH SarabunPSK" pitchFamily="34" charset="-34"/>
                    </a:rPr>
                    <a:t>คณะที่ 3 </a:t>
                  </a: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434795" y="1799715"/>
                  <a:ext cx="339612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b="1" dirty="0">
                      <a:latin typeface="TH SarabunPSK" pitchFamily="34" charset="-34"/>
                      <a:cs typeface="TH SarabunPSK" pitchFamily="34" charset="-34"/>
                    </a:rPr>
                    <a:t>ด้านกฎหมายและวินัย</a:t>
                  </a:r>
                </a:p>
              </p:txBody>
            </p:sp>
          </p:grpSp>
        </p:grp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97CC0EA-CCEC-520F-F097-FFB0C773BA82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22093" y="2615917"/>
            <a:ext cx="5616624" cy="2880320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222093" y="794943"/>
            <a:ext cx="460851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340694" y="737944"/>
            <a:ext cx="4411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h-TH" sz="54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วินัยและการรักษาวินัย</a:t>
            </a:r>
          </a:p>
        </p:txBody>
      </p:sp>
      <p:sp>
        <p:nvSpPr>
          <p:cNvPr id="9" name="Rectangle 8"/>
          <p:cNvSpPr/>
          <p:nvPr/>
        </p:nvSpPr>
        <p:spPr>
          <a:xfrm>
            <a:off x="2459340" y="2940477"/>
            <a:ext cx="58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การรักษาวินัย</a:t>
            </a:r>
          </a:p>
          <a:p>
            <a:pPr eaLnBrk="0" hangingPunct="0">
              <a:buFontTx/>
              <a:buChar char="•"/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ประเภทความผิดวินัยร้ายแรง</a:t>
            </a:r>
          </a:p>
          <a:p>
            <a:pPr eaLnBrk="0" hangingPunct="0">
              <a:buFontTx/>
              <a:buChar char="•"/>
            </a:pPr>
            <a:r>
              <a:rPr lang="th-TH" sz="48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การดำเนินการทางวินัย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11" name="Minus 10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Minus 11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" name="Picture 12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Minus 13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Minus 14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122" name="Picture 2" descr="C:\Users\ocsc\Desktop\พนักงานราชการ\Free Icon\201550-education\png\l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714" y="2026309"/>
            <a:ext cx="1224136" cy="1224136"/>
          </a:xfrm>
          <a:prstGeom prst="rect">
            <a:avLst/>
          </a:prstGeom>
          <a:noFill/>
        </p:spPr>
      </p:pic>
      <p:pic>
        <p:nvPicPr>
          <p:cNvPr id="3" name="Picture 2" descr="A picture containing posing&#10;&#10;Description automatically generated">
            <a:extLst>
              <a:ext uri="{FF2B5EF4-FFF2-40B4-BE49-F238E27FC236}">
                <a16:creationId xmlns:a16="http://schemas.microsoft.com/office/drawing/2014/main" id="{ED9C9E13-8834-4DC3-DA61-DA9626D1F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3" t="8463" r="-336" b="16752"/>
          <a:stretch/>
        </p:blipFill>
        <p:spPr>
          <a:xfrm>
            <a:off x="549199" y="2475228"/>
            <a:ext cx="1512168" cy="3168352"/>
          </a:xfrm>
          <a:prstGeom prst="rect">
            <a:avLst/>
          </a:prstGeom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3357846D-42CD-3905-6311-DBB308D5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70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766088"/>
            <a:ext cx="9144000" cy="1440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Horizontal Scroll 14"/>
          <p:cNvSpPr/>
          <p:nvPr/>
        </p:nvSpPr>
        <p:spPr>
          <a:xfrm>
            <a:off x="2627784" y="476672"/>
            <a:ext cx="4104456" cy="103327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691680" y="620688"/>
            <a:ext cx="496855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วินัยและการรักษาวินัย</a:t>
            </a:r>
            <a:endParaRPr lang="th-TH" sz="60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8152" y="2204395"/>
            <a:ext cx="78843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ข้อ 22  </a:t>
            </a:r>
            <a:r>
              <a:rPr lang="th-TH" sz="3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พนักงานราชการ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มีหน้าที่ </a:t>
            </a:r>
            <a:r>
              <a:rPr lang="th-TH" sz="3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ต้องปฏิบัติงานตามที่กำหนด</a:t>
            </a:r>
            <a:br>
              <a:rPr lang="th-TH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ในระเบียบนี้ตามที่ส่วนราชการกำหนด และตามเงื่อนไขที่กำหนด</a:t>
            </a:r>
            <a:br>
              <a:rPr lang="th-TH" sz="3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ไว้ในสัญญาจ้าง  และมีหน้าที่ต้องปฏิบัติ </a:t>
            </a:r>
            <a:r>
              <a:rPr lang="th-TH" sz="3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ตามคำสั่งของผู้บังคับบัญชา</a:t>
            </a:r>
            <a:br>
              <a:rPr lang="th-TH" sz="3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ซึ่งสั่งในหน้าที่ราชการโดยชอบด้วยกฎหมาย และระเบียบของทางราชการ</a:t>
            </a:r>
          </a:p>
        </p:txBody>
      </p:sp>
      <p:pic>
        <p:nvPicPr>
          <p:cNvPr id="1026" name="Picture 2" descr="C:\Users\ocsc\Desktop\พนักงานราชการ\Free Icon\236797-teamwork-and-organization\png\presentati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4" y="2525703"/>
            <a:ext cx="1211536" cy="121153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-63808" y="1508297"/>
            <a:ext cx="94330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D52B37"/>
                </a:solidFill>
              </a:rPr>
              <a:t>-------------------------------------------------------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68240" y="3781489"/>
            <a:ext cx="94330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D52B37"/>
                </a:solidFill>
              </a:rPr>
              <a:t>-------------------------------------------------------</a:t>
            </a:r>
          </a:p>
        </p:txBody>
      </p:sp>
      <p:sp>
        <p:nvSpPr>
          <p:cNvPr id="21" name="Wave 20"/>
          <p:cNvSpPr/>
          <p:nvPr/>
        </p:nvSpPr>
        <p:spPr>
          <a:xfrm rot="20563522">
            <a:off x="506350" y="1333125"/>
            <a:ext cx="1524284" cy="795379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 rot="20899422">
            <a:off x="571567" y="1670105"/>
            <a:ext cx="1451038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  <a:defRPr/>
            </a:pPr>
            <a:r>
              <a:rPr lang="th-TH" sz="44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หมวด 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63808" y="4254481"/>
            <a:ext cx="9433048" cy="2486887"/>
            <a:chOff x="-63808" y="4141529"/>
            <a:chExt cx="9433048" cy="2486887"/>
          </a:xfrm>
        </p:grpSpPr>
        <p:sp>
          <p:nvSpPr>
            <p:cNvPr id="14" name="Rectangle 13"/>
            <p:cNvSpPr/>
            <p:nvPr/>
          </p:nvSpPr>
          <p:spPr>
            <a:xfrm>
              <a:off x="1907704" y="4876717"/>
              <a:ext cx="7164288" cy="1017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th-TH" sz="36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ข้อ 23  </a:t>
              </a:r>
              <a:r>
                <a:rPr lang="th-TH" sz="3000" b="1" dirty="0">
                  <a:solidFill>
                    <a:srgbClr val="0000FF"/>
                  </a:solidFill>
                  <a:latin typeface="TH SarabunPSK" pitchFamily="34" charset="-34"/>
                  <a:cs typeface="TH SarabunPSK" pitchFamily="34" charset="-34"/>
                </a:rPr>
                <a:t>พนักงานราชการ </a:t>
              </a:r>
              <a:r>
                <a:rPr lang="th-TH" sz="30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ต้องรักษาวินัยโดยเคร่งครัด </a:t>
              </a:r>
              <a:br>
                <a:rPr lang="th-TH" sz="3000" b="1" dirty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3000" b="1" dirty="0">
                  <a:latin typeface="TH SarabunPSK" pitchFamily="34" charset="-34"/>
                  <a:cs typeface="TH SarabunPSK" pitchFamily="34" charset="-34"/>
                </a:rPr>
                <a:t>ตามที่กำหนดไว้เป็นข้อห้ามและข้อปฏิบัติที่ส่วนราชการกำหนด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63808" y="4141529"/>
              <a:ext cx="94330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6000" b="1" dirty="0">
                  <a:solidFill>
                    <a:srgbClr val="009900"/>
                  </a:solidFill>
                </a:rPr>
                <a:t>-------------------------------------------------------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63808" y="5612753"/>
              <a:ext cx="94330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6000" b="1" dirty="0">
                  <a:solidFill>
                    <a:srgbClr val="009900"/>
                  </a:solidFill>
                </a:rPr>
                <a:t>-------------------------------------------------------</a:t>
              </a:r>
            </a:p>
          </p:txBody>
        </p:sp>
        <p:pic>
          <p:nvPicPr>
            <p:cNvPr id="1027" name="Picture 3" descr="C:\Users\ocsc\Desktop\พนักงานราชการ\Free Icon\167818-business-productivity\png\balanc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4838080"/>
              <a:ext cx="1080120" cy="1080120"/>
            </a:xfrm>
            <a:prstGeom prst="rect">
              <a:avLst/>
            </a:prstGeom>
            <a:noFill/>
          </p:spPr>
        </p:pic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71F2EA27-1222-31CB-C0B1-9701E441A8F8}"/>
              </a:ext>
            </a:extLst>
          </p:cNvPr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25" name="Minus 10">
              <a:extLst>
                <a:ext uri="{FF2B5EF4-FFF2-40B4-BE49-F238E27FC236}">
                  <a16:creationId xmlns:a16="http://schemas.microsoft.com/office/drawing/2014/main" id="{AAE88507-7BB0-47DF-359E-74E5A7264FE3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Minus 11">
              <a:extLst>
                <a:ext uri="{FF2B5EF4-FFF2-40B4-BE49-F238E27FC236}">
                  <a16:creationId xmlns:a16="http://schemas.microsoft.com/office/drawing/2014/main" id="{0C3DD875-B0BE-3A3D-95AB-FC9C5EA9E0C7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8" name="Picture 27" descr="OCSCLogo-RGB-Small02-Trans.png">
              <a:extLst>
                <a:ext uri="{FF2B5EF4-FFF2-40B4-BE49-F238E27FC236}">
                  <a16:creationId xmlns:a16="http://schemas.microsoft.com/office/drawing/2014/main" id="{816F1E48-F25E-80B2-D409-FF30368D7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Minus 13">
              <a:extLst>
                <a:ext uri="{FF2B5EF4-FFF2-40B4-BE49-F238E27FC236}">
                  <a16:creationId xmlns:a16="http://schemas.microsoft.com/office/drawing/2014/main" id="{CF2858D4-B0A6-F7F9-BE6E-09B7C556C1C7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Minus 14">
              <a:extLst>
                <a:ext uri="{FF2B5EF4-FFF2-40B4-BE49-F238E27FC236}">
                  <a16:creationId xmlns:a16="http://schemas.microsoft.com/office/drawing/2014/main" id="{3D32524E-EFAD-9C99-C92A-C78F585C557B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CD2B0E60-AD11-5D25-E4C4-DAEE09B8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71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80496" y="2012368"/>
            <a:ext cx="7848872" cy="446449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1619672" y="260648"/>
            <a:ext cx="5040560" cy="1033272"/>
            <a:chOff x="1691680" y="476672"/>
            <a:chExt cx="5040560" cy="1033272"/>
          </a:xfrm>
        </p:grpSpPr>
        <p:sp>
          <p:nvSpPr>
            <p:cNvPr id="2" name="Horizontal Scroll 1"/>
            <p:cNvSpPr/>
            <p:nvPr/>
          </p:nvSpPr>
          <p:spPr>
            <a:xfrm>
              <a:off x="2627784" y="476672"/>
              <a:ext cx="4104456" cy="1033272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691680" y="620688"/>
              <a:ext cx="496855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th-TH" sz="48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วินัยและการรักษาวินัย</a:t>
              </a:r>
              <a:endParaRPr lang="th-TH" sz="6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24136" y="1508312"/>
            <a:ext cx="6732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  <a:defRPr/>
            </a:pPr>
            <a:r>
              <a:rPr lang="th-TH" sz="4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กรณีผิดวินัยอย่างร้ายแรง</a:t>
            </a:r>
            <a:endParaRPr lang="th-TH" sz="4000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00385" y="2107710"/>
            <a:ext cx="8330064" cy="4393354"/>
            <a:chOff x="1187624" y="2217646"/>
            <a:chExt cx="8330064" cy="4393354"/>
          </a:xfrm>
        </p:grpSpPr>
        <p:sp>
          <p:nvSpPr>
            <p:cNvPr id="7" name="Rectangle 6"/>
            <p:cNvSpPr/>
            <p:nvPr/>
          </p:nvSpPr>
          <p:spPr>
            <a:xfrm>
              <a:off x="1187624" y="2217646"/>
              <a:ext cx="5616624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กระทำความผิดฐาน</a:t>
              </a:r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ทุจริต</a:t>
              </a: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ต่อหน้าที่ราชการ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01272" y="2811126"/>
              <a:ext cx="831641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จงใจ</a:t>
              </a:r>
              <a:r>
                <a:rPr lang="th-TH" sz="32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ไม่ปฏิบัติตาม</a:t>
              </a:r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กฎหมาย กฎ ระเบียบ ข้อบังคับ </a:t>
              </a: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หรือเงื่อนไข</a:t>
              </a:r>
            </a:p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ที่ทางราชการกำหนดให้ปฏิบัติ จนเป็นเหตุให้ทางราชการ</a:t>
              </a:r>
            </a:p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ได้รับความเสียหายอย่างร้ายแรง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624" y="4453662"/>
              <a:ext cx="70385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ปฏิบัติหน้าที่โดย</a:t>
              </a:r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ประมาทเลินเล่อ</a:t>
              </a: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จนเป็นเหตุให้ทางราชการได้รับความเสียหายอย่างร้ายแรง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5880" y="5533782"/>
              <a:ext cx="739856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ไม่ปฏิบัติตาม</a:t>
              </a: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เงื่อนไขที่กำหนดใน</a:t>
              </a:r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สัญญา</a:t>
              </a:r>
              <a:r>
                <a:rPr lang="th-TH" sz="32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หรือขัดคำสั่ง </a:t>
              </a:r>
            </a:p>
            <a:p>
              <a:r>
                <a:rPr lang="th-TH" sz="3200" b="1" dirty="0">
                  <a:latin typeface="TH SarabunPSK" pitchFamily="34" charset="-34"/>
                  <a:cs typeface="TH SarabunPSK" pitchFamily="34" charset="-34"/>
                </a:rPr>
                <a:t>หรือหลีกเลี่ยงไม่ปฏิบัติ</a:t>
              </a:r>
              <a:r>
                <a:rPr lang="th-TH" sz="32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ตามคำสั่งของผู้บังคับบัญชา </a:t>
              </a:r>
            </a:p>
          </p:txBody>
        </p:sp>
      </p:grpSp>
      <p:pic>
        <p:nvPicPr>
          <p:cNvPr id="2050" name="Picture 2" descr="C:\Users\ocsc\Desktop\พนักงานราชการ\Free Icon\Icon-Presentation\138544-interaction-assets\png\user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720080" cy="720080"/>
          </a:xfrm>
          <a:prstGeom prst="rect">
            <a:avLst/>
          </a:prstGeom>
          <a:noFill/>
        </p:spPr>
      </p:pic>
      <p:pic>
        <p:nvPicPr>
          <p:cNvPr id="12" name="Picture 2" descr="C:\Users\ocsc\Desktop\พนักงานราชการ\Free Icon\Icon-Presentation\138544-interaction-assets\png\user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2"/>
            <a:ext cx="720080" cy="720080"/>
          </a:xfrm>
          <a:prstGeom prst="rect">
            <a:avLst/>
          </a:prstGeom>
          <a:noFill/>
        </p:spPr>
      </p:pic>
      <p:pic>
        <p:nvPicPr>
          <p:cNvPr id="2051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69166"/>
            <a:ext cx="432048" cy="432048"/>
          </a:xfrm>
          <a:prstGeom prst="rect">
            <a:avLst/>
          </a:prstGeom>
          <a:noFill/>
        </p:spPr>
      </p:pic>
      <p:pic>
        <p:nvPicPr>
          <p:cNvPr id="16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21006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28710"/>
            <a:ext cx="432048" cy="432048"/>
          </a:xfrm>
          <a:prstGeom prst="rect">
            <a:avLst/>
          </a:prstGeom>
          <a:noFill/>
        </p:spPr>
      </p:pic>
      <p:pic>
        <p:nvPicPr>
          <p:cNvPr id="18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39894"/>
            <a:ext cx="432048" cy="432048"/>
          </a:xfrm>
          <a:prstGeom prst="rect">
            <a:avLst/>
          </a:prstGeom>
          <a:noFill/>
        </p:spPr>
      </p:pic>
      <p:grpSp>
        <p:nvGrpSpPr>
          <p:cNvPr id="20" name="Group 3">
            <a:extLst>
              <a:ext uri="{FF2B5EF4-FFF2-40B4-BE49-F238E27FC236}">
                <a16:creationId xmlns:a16="http://schemas.microsoft.com/office/drawing/2014/main" id="{422A6A64-7B3F-579B-9C56-BF1D689D0366}"/>
              </a:ext>
            </a:extLst>
          </p:cNvPr>
          <p:cNvGrpSpPr/>
          <p:nvPr/>
        </p:nvGrpSpPr>
        <p:grpSpPr>
          <a:xfrm>
            <a:off x="-1476672" y="-1107504"/>
            <a:ext cx="12097344" cy="8973617"/>
            <a:chOff x="-1476672" y="-1008114"/>
            <a:chExt cx="12097344" cy="8973617"/>
          </a:xfrm>
        </p:grpSpPr>
        <p:sp>
          <p:nvSpPr>
            <p:cNvPr id="21" name="Minus 10">
              <a:extLst>
                <a:ext uri="{FF2B5EF4-FFF2-40B4-BE49-F238E27FC236}">
                  <a16:creationId xmlns:a16="http://schemas.microsoft.com/office/drawing/2014/main" id="{33B9B2A1-EFA5-FC75-61D2-4FF2CDC54FE5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Minus 11">
              <a:extLst>
                <a:ext uri="{FF2B5EF4-FFF2-40B4-BE49-F238E27FC236}">
                  <a16:creationId xmlns:a16="http://schemas.microsoft.com/office/drawing/2014/main" id="{C6946E08-B41F-1709-6337-A37A93EA74DE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3" name="Picture 22" descr="OCSCLogo-RGB-Small02-Trans.png">
              <a:extLst>
                <a:ext uri="{FF2B5EF4-FFF2-40B4-BE49-F238E27FC236}">
                  <a16:creationId xmlns:a16="http://schemas.microsoft.com/office/drawing/2014/main" id="{A40FE694-0F57-5C21-C826-A67DC7DA0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4" name="Minus 13">
              <a:extLst>
                <a:ext uri="{FF2B5EF4-FFF2-40B4-BE49-F238E27FC236}">
                  <a16:creationId xmlns:a16="http://schemas.microsoft.com/office/drawing/2014/main" id="{942E1003-6F45-8462-23C7-6DF1A3400A49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Minus 14">
              <a:extLst>
                <a:ext uri="{FF2B5EF4-FFF2-40B4-BE49-F238E27FC236}">
                  <a16:creationId xmlns:a16="http://schemas.microsoft.com/office/drawing/2014/main" id="{45D96452-066E-7C14-C285-119B16DFE541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9F023AFC-3E22-B81A-6D62-23751D84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72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8608" y="2420888"/>
            <a:ext cx="8167968" cy="38884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1619672" y="332656"/>
            <a:ext cx="5040560" cy="1033272"/>
            <a:chOff x="1691680" y="476672"/>
            <a:chExt cx="5040560" cy="1033272"/>
          </a:xfrm>
        </p:grpSpPr>
        <p:sp>
          <p:nvSpPr>
            <p:cNvPr id="3" name="Horizontal Scroll 2"/>
            <p:cNvSpPr/>
            <p:nvPr/>
          </p:nvSpPr>
          <p:spPr>
            <a:xfrm>
              <a:off x="2627784" y="476672"/>
              <a:ext cx="4104456" cy="1033272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691680" y="620688"/>
              <a:ext cx="496855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th-TH" sz="48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วินัยและการรักษาวินัย</a:t>
              </a:r>
              <a:endParaRPr lang="th-TH" sz="6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24136" y="1772816"/>
            <a:ext cx="6732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  <a:defRPr/>
            </a:pPr>
            <a:r>
              <a:rPr lang="th-TH" sz="4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กรณีผิดวินัยอย่างร้ายแรง</a:t>
            </a:r>
            <a:endParaRPr lang="th-TH" sz="4000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 descr="C:\Users\ocsc\Desktop\พนักงานราชการ\Free Icon\Icon-Presentation\138544-interaction-assets\png\user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61256"/>
            <a:ext cx="720080" cy="720080"/>
          </a:xfrm>
          <a:prstGeom prst="rect">
            <a:avLst/>
          </a:prstGeom>
          <a:noFill/>
        </p:spPr>
      </p:pic>
      <p:pic>
        <p:nvPicPr>
          <p:cNvPr id="7" name="Picture 2" descr="C:\Users\ocsc\Desktop\พนักงานราชการ\Free Icon\Icon-Presentation\138544-interaction-assets\png\user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61256"/>
            <a:ext cx="720080" cy="7200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24136" y="2700209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ละทิ้ง หรือ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ทอดทิ้งการทำงาน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เป็นเวลาติดต่อกัน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เกินกว่า 7 วัน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4136" y="3348281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ละทิ้งหรือ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ทอดทิ้งการทำงาน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จนทำให้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งานไม่แล้วเสร็จ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ตามระยะเวลาที่กำหนด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4136" y="4517825"/>
            <a:ext cx="7488832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ประพฤติชั่วอย่างร้ายแรง หรือ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กระทำความผิดทางอาญา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โดยมีคำพิพากษาถึงที่สุดให้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จำคุก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หรือหนักกว่าโทษจำคุก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1432" y="5580529"/>
            <a:ext cx="792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การกระทำอื่นใดที่ส่วนราชการกำหนดว่าเป็น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ความผิดวินัยร้ายแรง</a:t>
            </a:r>
          </a:p>
        </p:txBody>
      </p:sp>
      <p:pic>
        <p:nvPicPr>
          <p:cNvPr id="12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63512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40184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647600"/>
            <a:ext cx="432048" cy="432048"/>
          </a:xfrm>
          <a:prstGeom prst="rect">
            <a:avLst/>
          </a:prstGeom>
          <a:noFill/>
        </p:spPr>
      </p:pic>
      <p:grpSp>
        <p:nvGrpSpPr>
          <p:cNvPr id="20" name="Group 3">
            <a:extLst>
              <a:ext uri="{FF2B5EF4-FFF2-40B4-BE49-F238E27FC236}">
                <a16:creationId xmlns:a16="http://schemas.microsoft.com/office/drawing/2014/main" id="{12EC7035-4214-C5D6-F3E0-C31F88948BB2}"/>
              </a:ext>
            </a:extLst>
          </p:cNvPr>
          <p:cNvGrpSpPr/>
          <p:nvPr/>
        </p:nvGrpSpPr>
        <p:grpSpPr>
          <a:xfrm>
            <a:off x="-1476672" y="-1107504"/>
            <a:ext cx="12097344" cy="8973617"/>
            <a:chOff x="-1476672" y="-1008114"/>
            <a:chExt cx="12097344" cy="8973617"/>
          </a:xfrm>
        </p:grpSpPr>
        <p:sp>
          <p:nvSpPr>
            <p:cNvPr id="21" name="Minus 10">
              <a:extLst>
                <a:ext uri="{FF2B5EF4-FFF2-40B4-BE49-F238E27FC236}">
                  <a16:creationId xmlns:a16="http://schemas.microsoft.com/office/drawing/2014/main" id="{4211EEA0-8898-5A1F-3AAA-0C486FA50433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Minus 11">
              <a:extLst>
                <a:ext uri="{FF2B5EF4-FFF2-40B4-BE49-F238E27FC236}">
                  <a16:creationId xmlns:a16="http://schemas.microsoft.com/office/drawing/2014/main" id="{233E2052-9D4D-5BD9-169E-0D7B02DA9F66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3" name="Picture 22" descr="OCSCLogo-RGB-Small02-Trans.png">
              <a:extLst>
                <a:ext uri="{FF2B5EF4-FFF2-40B4-BE49-F238E27FC236}">
                  <a16:creationId xmlns:a16="http://schemas.microsoft.com/office/drawing/2014/main" id="{3655182F-2857-D71D-97A1-46CC94007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4" name="Minus 13">
              <a:extLst>
                <a:ext uri="{FF2B5EF4-FFF2-40B4-BE49-F238E27FC236}">
                  <a16:creationId xmlns:a16="http://schemas.microsoft.com/office/drawing/2014/main" id="{0E0FADD8-DFF3-8DBA-7FFF-90BD47D73BC7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Minus 14">
              <a:extLst>
                <a:ext uri="{FF2B5EF4-FFF2-40B4-BE49-F238E27FC236}">
                  <a16:creationId xmlns:a16="http://schemas.microsoft.com/office/drawing/2014/main" id="{3459EEDD-102F-72CD-C28E-C3A865442B0B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B8DAFDF1-0401-FE56-D8D4-FD4F523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73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83568" y="525490"/>
            <a:ext cx="7776864" cy="8152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5682600" y="2420888"/>
            <a:ext cx="3096344" cy="18722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grpSp>
        <p:nvGrpSpPr>
          <p:cNvPr id="26" name="Group 25"/>
          <p:cNvGrpSpPr/>
          <p:nvPr/>
        </p:nvGrpSpPr>
        <p:grpSpPr>
          <a:xfrm>
            <a:off x="2843808" y="2420888"/>
            <a:ext cx="2843808" cy="1872208"/>
            <a:chOff x="2759224" y="2606432"/>
            <a:chExt cx="2843808" cy="18722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2931056" y="2606432"/>
              <a:ext cx="2520280" cy="187220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9224" y="2739554"/>
              <a:ext cx="2843808" cy="1569660"/>
            </a:xfrm>
            <a:prstGeom prst="rect">
              <a:avLst/>
            </a:prstGeom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ผู้มีอำนาจในการ</a:t>
              </a:r>
              <a:b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ดำเนินการทางวินัย</a:t>
              </a:r>
              <a:b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พนักงานราชการ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932040" y="25387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และคุณสมบัติของ</a:t>
            </a:r>
            <a:b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คณะกรรมการสอบสวน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9512" y="2420888"/>
            <a:ext cx="2952328" cy="1872208"/>
            <a:chOff x="179512" y="1628800"/>
            <a:chExt cx="2952328" cy="18722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Rectangle 22"/>
            <p:cNvSpPr/>
            <p:nvPr/>
          </p:nvSpPr>
          <p:spPr>
            <a:xfrm>
              <a:off x="520120" y="1628800"/>
              <a:ext cx="2304256" cy="18722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1746682"/>
              <a:ext cx="2952328" cy="1569660"/>
            </a:xfrm>
            <a:prstGeom prst="rect">
              <a:avLst/>
            </a:prstGeom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การสืบสวน</a:t>
              </a:r>
              <a:b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และการสอบสวน</a:t>
              </a:r>
              <a:b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ทางวินัย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84376" y="4581128"/>
            <a:ext cx="5364088" cy="1872208"/>
            <a:chOff x="3722164" y="4221088"/>
            <a:chExt cx="5364088" cy="187220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Rectangle 29"/>
            <p:cNvSpPr/>
            <p:nvPr/>
          </p:nvSpPr>
          <p:spPr>
            <a:xfrm>
              <a:off x="4251884" y="4221088"/>
              <a:ext cx="4424572" cy="1872208"/>
            </a:xfrm>
            <a:prstGeom prst="rect">
              <a:avLst/>
            </a:prstGeom>
            <a:solidFill>
              <a:srgbClr val="FFC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2164" y="4308338"/>
              <a:ext cx="5364088" cy="1569660"/>
            </a:xfrm>
            <a:prstGeom prst="rect">
              <a:avLst/>
            </a:prstGeom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การอุทธรณ์</a:t>
              </a:r>
              <a:b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และการพิจารณาอุทธรณ์</a:t>
              </a:r>
              <a:b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คำสั่งลงโทษทางวินัยพนักงานราชการ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09764" y="1543486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สาระสำคัญของประกาศ 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คพร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476672" y="-1031304"/>
            <a:ext cx="12097344" cy="8973617"/>
            <a:chOff x="-1476672" y="-1008114"/>
            <a:chExt cx="12097344" cy="8973617"/>
          </a:xfrm>
        </p:grpSpPr>
        <p:sp>
          <p:nvSpPr>
            <p:cNvPr id="16" name="Minus 15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Minus 16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8" name="Picture 17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Minus 18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Minus 19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7752" y="4581128"/>
            <a:ext cx="2808312" cy="1872208"/>
            <a:chOff x="1054656" y="4149080"/>
            <a:chExt cx="1872208" cy="1872208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1054656" y="4149080"/>
              <a:ext cx="1872208" cy="1872208"/>
            </a:xfrm>
            <a:prstGeom prst="rect">
              <a:avLst/>
            </a:prstGeom>
            <a:grpFill/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98672" y="4262770"/>
              <a:ext cx="1584176" cy="1569660"/>
            </a:xfrm>
            <a:prstGeom prst="rect">
              <a:avLst/>
            </a:prstGeom>
            <a:grpFill/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หลักเกณฑ์</a:t>
              </a:r>
              <a:b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และวิธีการ</a:t>
              </a:r>
              <a:b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ออกคำสั่ง</a:t>
              </a:r>
            </a:p>
          </p:txBody>
        </p:sp>
      </p:grpSp>
      <p:pic>
        <p:nvPicPr>
          <p:cNvPr id="32" name="Picture 2" descr="C:\Users\ocsc\Desktop\พนักงานราชการ\Free Icon\Report meeting\png\008-interfac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258" y="1411532"/>
            <a:ext cx="918084" cy="918084"/>
          </a:xfrm>
          <a:prstGeom prst="rect">
            <a:avLst/>
          </a:prstGeom>
          <a:noFill/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54513" y="549008"/>
            <a:ext cx="74907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th-TH" sz="4000" b="1" kern="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แนวทางการดำเนินการทางวินัยของพนักงานราชการ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0250B374-909D-595F-89F0-88D9D11F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pPr algn="r"/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 algn="r"/>
              <a:t>74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2210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own Arrow Callout 62"/>
          <p:cNvSpPr/>
          <p:nvPr/>
        </p:nvSpPr>
        <p:spPr>
          <a:xfrm>
            <a:off x="297333" y="2126859"/>
            <a:ext cx="3312368" cy="1346448"/>
          </a:xfrm>
          <a:prstGeom prst="downArrowCallou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1495272" y="5884225"/>
            <a:ext cx="1296144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Oval 47"/>
          <p:cNvSpPr/>
          <p:nvPr/>
        </p:nvSpPr>
        <p:spPr>
          <a:xfrm>
            <a:off x="7380312" y="4529808"/>
            <a:ext cx="1440160" cy="6480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Oval 46"/>
          <p:cNvSpPr/>
          <p:nvPr/>
        </p:nvSpPr>
        <p:spPr>
          <a:xfrm>
            <a:off x="4283968" y="4529808"/>
            <a:ext cx="1440160" cy="6480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-105247" y="2365621"/>
            <a:ext cx="4062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การดำเนินการทางวินัย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79388" y="441166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549649" y="2139256"/>
            <a:ext cx="1022349" cy="1843637"/>
            <a:chOff x="2188" y="824"/>
            <a:chExt cx="644" cy="1342"/>
          </a:xfrm>
        </p:grpSpPr>
        <p:sp>
          <p:nvSpPr>
            <p:cNvPr id="9243" name="Line 12"/>
            <p:cNvSpPr>
              <a:spLocks noChangeShapeType="1"/>
            </p:cNvSpPr>
            <p:nvPr/>
          </p:nvSpPr>
          <p:spPr bwMode="auto">
            <a:xfrm flipV="1">
              <a:off x="2188" y="2166"/>
              <a:ext cx="2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244" name="Line 13"/>
            <p:cNvSpPr>
              <a:spLocks noChangeShapeType="1"/>
            </p:cNvSpPr>
            <p:nvPr/>
          </p:nvSpPr>
          <p:spPr bwMode="auto">
            <a:xfrm>
              <a:off x="2448" y="825"/>
              <a:ext cx="0" cy="1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245" name="Line 14"/>
            <p:cNvSpPr>
              <a:spLocks noChangeShapeType="1"/>
            </p:cNvSpPr>
            <p:nvPr/>
          </p:nvSpPr>
          <p:spPr bwMode="auto">
            <a:xfrm>
              <a:off x="2448" y="8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011584" y="3874724"/>
            <a:ext cx="3168814" cy="609600"/>
            <a:chOff x="3072" y="2064"/>
            <a:chExt cx="2197" cy="384"/>
          </a:xfrm>
        </p:grpSpPr>
        <p:sp>
          <p:nvSpPr>
            <p:cNvPr id="9239" name="Line 16"/>
            <p:cNvSpPr>
              <a:spLocks noChangeShapeType="1"/>
            </p:cNvSpPr>
            <p:nvPr/>
          </p:nvSpPr>
          <p:spPr bwMode="auto">
            <a:xfrm>
              <a:off x="3072" y="216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>
              <a:off x="5263" y="216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3072" y="2160"/>
              <a:ext cx="2197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242" name="Line 19"/>
            <p:cNvSpPr>
              <a:spLocks noChangeShapeType="1"/>
            </p:cNvSpPr>
            <p:nvPr/>
          </p:nvSpPr>
          <p:spPr bwMode="auto">
            <a:xfrm>
              <a:off x="4224" y="20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6664000" y="284886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4022" name="Text Box 2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95368" y="4632384"/>
            <a:ext cx="1081088" cy="49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th-TH" b="1" dirty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ไม่มีมูล</a:t>
            </a:r>
          </a:p>
        </p:txBody>
      </p:sp>
      <p:sp>
        <p:nvSpPr>
          <p:cNvPr id="9234" name="Line 25"/>
          <p:cNvSpPr>
            <a:spLocks noChangeShapeType="1"/>
          </p:cNvSpPr>
          <p:nvPr/>
        </p:nvSpPr>
        <p:spPr bwMode="auto">
          <a:xfrm>
            <a:off x="2301008" y="5465912"/>
            <a:ext cx="409979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36" name="Line 28"/>
          <p:cNvSpPr>
            <a:spLocks noChangeShapeType="1"/>
          </p:cNvSpPr>
          <p:nvPr/>
        </p:nvSpPr>
        <p:spPr bwMode="auto">
          <a:xfrm flipH="1">
            <a:off x="2303008" y="5465912"/>
            <a:ext cx="0" cy="360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37" name="Line 29"/>
          <p:cNvSpPr>
            <a:spLocks noChangeShapeType="1"/>
          </p:cNvSpPr>
          <p:nvPr/>
        </p:nvSpPr>
        <p:spPr bwMode="auto">
          <a:xfrm>
            <a:off x="6385848" y="5465912"/>
            <a:ext cx="0" cy="360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231" name="Straight Connector 38"/>
          <p:cNvCxnSpPr>
            <a:cxnSpLocks noChangeShapeType="1"/>
          </p:cNvCxnSpPr>
          <p:nvPr/>
        </p:nvCxnSpPr>
        <p:spPr bwMode="auto">
          <a:xfrm rot="5400000">
            <a:off x="4900406" y="5309345"/>
            <a:ext cx="2857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5" name="Group 34"/>
          <p:cNvGrpSpPr/>
          <p:nvPr/>
        </p:nvGrpSpPr>
        <p:grpSpPr>
          <a:xfrm>
            <a:off x="1422768" y="307496"/>
            <a:ext cx="5021440" cy="846107"/>
            <a:chOff x="1710800" y="476672"/>
            <a:chExt cx="5021440" cy="846107"/>
          </a:xfrm>
        </p:grpSpPr>
        <p:sp>
          <p:nvSpPr>
            <p:cNvPr id="36" name="Horizontal Scroll 35"/>
            <p:cNvSpPr/>
            <p:nvPr/>
          </p:nvSpPr>
          <p:spPr>
            <a:xfrm>
              <a:off x="2915816" y="476672"/>
              <a:ext cx="3816424" cy="812780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8" name="Text Box 3"/>
            <p:cNvSpPr txBox="1">
              <a:spLocks noChangeArrowheads="1"/>
            </p:cNvSpPr>
            <p:nvPr/>
          </p:nvSpPr>
          <p:spPr bwMode="auto">
            <a:xfrm>
              <a:off x="1710800" y="553338"/>
              <a:ext cx="49685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th-TH" sz="44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วินัยและการรักษาวินัย</a:t>
              </a:r>
              <a:endParaRPr lang="th-TH" sz="5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287736" y="1577480"/>
            <a:ext cx="4572000" cy="1338509"/>
            <a:chOff x="4427984" y="1268760"/>
            <a:chExt cx="4572000" cy="133850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" name="Rounded Rectangle 40"/>
            <p:cNvSpPr/>
            <p:nvPr/>
          </p:nvSpPr>
          <p:spPr>
            <a:xfrm>
              <a:off x="4751512" y="1268760"/>
              <a:ext cx="3960440" cy="12961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27984" y="1340768"/>
              <a:ext cx="4572000" cy="126650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ให้โอกาสพนักงานราชการที่ถูกกล่าวหา  ชี้แจงและแสดงพยานหลักฐาน </a:t>
              </a:r>
              <a:b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เพื่อให้เกิดความเป็นธรรม</a:t>
              </a:r>
              <a:endPara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79824" y="3287760"/>
            <a:ext cx="3024336" cy="593976"/>
            <a:chOff x="5220072" y="2893880"/>
            <a:chExt cx="3024336" cy="593976"/>
          </a:xfrm>
        </p:grpSpPr>
        <p:sp>
          <p:nvSpPr>
            <p:cNvPr id="44" name="Rounded Rectangle 43"/>
            <p:cNvSpPr/>
            <p:nvPr/>
          </p:nvSpPr>
          <p:spPr>
            <a:xfrm>
              <a:off x="5220072" y="2893880"/>
              <a:ext cx="3024336" cy="576064"/>
            </a:xfrm>
            <a:prstGeom prst="roundRect">
              <a:avLst/>
            </a:prstGeom>
            <a:solidFill>
              <a:srgbClr val="CC00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56217" y="2996952"/>
              <a:ext cx="2916183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ดำเนินการสอบสวนทางวินัย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369624" y="4655912"/>
            <a:ext cx="1300356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ผิดทางวินัย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681992" y="5890424"/>
            <a:ext cx="917239" cy="562912"/>
            <a:chOff x="7884368" y="5486168"/>
            <a:chExt cx="917239" cy="562912"/>
          </a:xfrm>
        </p:grpSpPr>
        <p:sp>
          <p:nvSpPr>
            <p:cNvPr id="53" name="Rectangle 52"/>
            <p:cNvSpPr/>
            <p:nvPr/>
          </p:nvSpPr>
          <p:spPr>
            <a:xfrm>
              <a:off x="7887207" y="5486168"/>
              <a:ext cx="914400" cy="5351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84368" y="5558176"/>
              <a:ext cx="917239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lang="th-TH" b="1" dirty="0">
                  <a:solidFill>
                    <a:srgbClr val="009900"/>
                  </a:solidFill>
                  <a:latin typeface="TH SarabunPSK" pitchFamily="34" charset="-34"/>
                  <a:cs typeface="TH SarabunPSK" pitchFamily="34" charset="-34"/>
                </a:rPr>
                <a:t>ยุติเรื่อง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52120" y="5870664"/>
            <a:ext cx="1296144" cy="558648"/>
            <a:chOff x="5652120" y="5544528"/>
            <a:chExt cx="1296144" cy="558648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5" name="Rectangle 54"/>
            <p:cNvSpPr/>
            <p:nvPr/>
          </p:nvSpPr>
          <p:spPr>
            <a:xfrm>
              <a:off x="5652120" y="5544528"/>
              <a:ext cx="1296144" cy="535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02538" y="5612272"/>
              <a:ext cx="1173718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Font typeface="Webdings" pitchFamily="18" charset="2"/>
                <a:buNone/>
                <a:defRPr/>
              </a:pPr>
              <a:r>
                <a:rPr lang="th-TH" b="1" dirty="0">
                  <a:solidFill>
                    <a:schemeClr val="accent6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ไม่ร้ายแรง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663883" y="5905323"/>
            <a:ext cx="934871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ร้ายแรง</a:t>
            </a: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8154984" y="5177880"/>
            <a:ext cx="0" cy="6480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360040" y="3471392"/>
            <a:ext cx="4572000" cy="968261"/>
            <a:chOff x="-360040" y="3162672"/>
            <a:chExt cx="4572000" cy="968261"/>
          </a:xfrm>
        </p:grpSpPr>
        <p:sp>
          <p:nvSpPr>
            <p:cNvPr id="61" name="Rounded Rectangle 60"/>
            <p:cNvSpPr/>
            <p:nvPr/>
          </p:nvSpPr>
          <p:spPr>
            <a:xfrm>
              <a:off x="360040" y="3162672"/>
              <a:ext cx="3168352" cy="9144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360040" y="3338408"/>
              <a:ext cx="4572000" cy="7925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หัวหน้าส่วนราชการ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จัดให้มีคณะกรรมการสอบสวน</a:t>
              </a:r>
              <a:endPara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50" name="Group 3">
            <a:extLst>
              <a:ext uri="{FF2B5EF4-FFF2-40B4-BE49-F238E27FC236}">
                <a16:creationId xmlns:a16="http://schemas.microsoft.com/office/drawing/2014/main" id="{B008F0B5-36C7-511D-309C-F1CB7D2E5D3C}"/>
              </a:ext>
            </a:extLst>
          </p:cNvPr>
          <p:cNvGrpSpPr/>
          <p:nvPr/>
        </p:nvGrpSpPr>
        <p:grpSpPr>
          <a:xfrm>
            <a:off x="-1476672" y="-1107504"/>
            <a:ext cx="12097344" cy="8973617"/>
            <a:chOff x="-1476672" y="-1008114"/>
            <a:chExt cx="12097344" cy="8973617"/>
          </a:xfrm>
        </p:grpSpPr>
        <p:sp>
          <p:nvSpPr>
            <p:cNvPr id="60" name="Minus 10">
              <a:extLst>
                <a:ext uri="{FF2B5EF4-FFF2-40B4-BE49-F238E27FC236}">
                  <a16:creationId xmlns:a16="http://schemas.microsoft.com/office/drawing/2014/main" id="{10DE09DD-1A9F-A122-9EAC-46FA0CC07F40}"/>
                </a:ext>
              </a:extLst>
            </p:cNvPr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Minus 11">
              <a:extLst>
                <a:ext uri="{FF2B5EF4-FFF2-40B4-BE49-F238E27FC236}">
                  <a16:creationId xmlns:a16="http://schemas.microsoft.com/office/drawing/2014/main" id="{27CA64C2-6962-9B2F-4A28-C58ECF35999F}"/>
                </a:ext>
              </a:extLst>
            </p:cNvPr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5" name="Picture 64" descr="OCSCLogo-RGB-Small02-Trans.png">
              <a:extLst>
                <a:ext uri="{FF2B5EF4-FFF2-40B4-BE49-F238E27FC236}">
                  <a16:creationId xmlns:a16="http://schemas.microsoft.com/office/drawing/2014/main" id="{EEDDCBBB-BA3D-C18A-2BA6-05556DA8A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6" name="Minus 13">
              <a:extLst>
                <a:ext uri="{FF2B5EF4-FFF2-40B4-BE49-F238E27FC236}">
                  <a16:creationId xmlns:a16="http://schemas.microsoft.com/office/drawing/2014/main" id="{534AB06D-43F0-C047-9C8F-1A892AF1105C}"/>
                </a:ext>
              </a:extLst>
            </p:cNvPr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Minus 14">
              <a:extLst>
                <a:ext uri="{FF2B5EF4-FFF2-40B4-BE49-F238E27FC236}">
                  <a16:creationId xmlns:a16="http://schemas.microsoft.com/office/drawing/2014/main" id="{20E85C06-3E1F-0991-58F6-B8D60A87A7F3}"/>
                </a:ext>
              </a:extLst>
            </p:cNvPr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" name="Graphic 4" descr="Judge male with solid fill">
            <a:extLst>
              <a:ext uri="{FF2B5EF4-FFF2-40B4-BE49-F238E27FC236}">
                <a16:creationId xmlns:a16="http://schemas.microsoft.com/office/drawing/2014/main" id="{596EAA82-3795-A861-4302-18E63160F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3805" y="4877836"/>
            <a:ext cx="914400" cy="914400"/>
          </a:xfrm>
          <a:prstGeom prst="rect">
            <a:avLst/>
          </a:prstGeom>
        </p:spPr>
      </p:pic>
      <p:pic>
        <p:nvPicPr>
          <p:cNvPr id="7" name="Graphic 6" descr="Judge male outline">
            <a:extLst>
              <a:ext uri="{FF2B5EF4-FFF2-40B4-BE49-F238E27FC236}">
                <a16:creationId xmlns:a16="http://schemas.microsoft.com/office/drawing/2014/main" id="{16393FAA-6A4E-170F-E580-97CFCFE0F2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8425" y="4922392"/>
            <a:ext cx="914400" cy="914400"/>
          </a:xfrm>
          <a:prstGeom prst="rect">
            <a:avLst/>
          </a:prstGeom>
        </p:spPr>
      </p:pic>
      <p:pic>
        <p:nvPicPr>
          <p:cNvPr id="11" name="Graphic 10" descr="Professor male with solid fill">
            <a:extLst>
              <a:ext uri="{FF2B5EF4-FFF2-40B4-BE49-F238E27FC236}">
                <a16:creationId xmlns:a16="http://schemas.microsoft.com/office/drawing/2014/main" id="{84168A3F-6A89-6708-701C-B26623A2B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7673" y="999857"/>
            <a:ext cx="1155246" cy="1155246"/>
          </a:xfrm>
          <a:prstGeom prst="rect">
            <a:avLst/>
          </a:prstGeom>
        </p:spPr>
      </p:pic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D9A8416E-14CC-8265-ED81-3E5D3EC3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75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601816" y="4077072"/>
            <a:ext cx="2930624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ectangle 43"/>
          <p:cNvSpPr/>
          <p:nvPr/>
        </p:nvSpPr>
        <p:spPr>
          <a:xfrm>
            <a:off x="777280" y="4077072"/>
            <a:ext cx="2930624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6199720" y="2996952"/>
            <a:ext cx="1756656" cy="121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th-TH">
              <a:latin typeface="Verdana" pitchFamily="34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295650" y="148113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th-TH" sz="360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03648" y="451512"/>
            <a:ext cx="5040560" cy="961264"/>
            <a:chOff x="1691680" y="476672"/>
            <a:chExt cx="5040560" cy="961264"/>
          </a:xfrm>
        </p:grpSpPr>
        <p:sp>
          <p:nvSpPr>
            <p:cNvPr id="12" name="Horizontal Scroll 11"/>
            <p:cNvSpPr/>
            <p:nvPr/>
          </p:nvSpPr>
          <p:spPr>
            <a:xfrm>
              <a:off x="2915816" y="476672"/>
              <a:ext cx="3816424" cy="961264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691680" y="620688"/>
              <a:ext cx="49685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th-TH" sz="4400" b="1" dirty="0">
                  <a:solidFill>
                    <a:srgbClr val="0000CC"/>
                  </a:solidFill>
                  <a:latin typeface="TH SarabunPSK" pitchFamily="34" charset="-34"/>
                  <a:cs typeface="TH SarabunPSK" pitchFamily="34" charset="-34"/>
                </a:rPr>
                <a:t>วินัยและการรักษาวินัย</a:t>
              </a:r>
              <a:endParaRPr lang="th-TH" sz="5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5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16" name="Minus 15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Minus 16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8" name="Picture 17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9" name="Minus 18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Minus 19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3" name="Group 33"/>
          <p:cNvGrpSpPr/>
          <p:nvPr/>
        </p:nvGrpSpPr>
        <p:grpSpPr>
          <a:xfrm>
            <a:off x="1375184" y="2852936"/>
            <a:ext cx="2438392" cy="1368152"/>
            <a:chOff x="1863080" y="4823483"/>
            <a:chExt cx="2438392" cy="1368152"/>
          </a:xfrm>
        </p:grpSpPr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1863080" y="4981060"/>
              <a:ext cx="1756656" cy="12105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gray">
            <a:xfrm rot="439094">
              <a:off x="3519465" y="4823483"/>
              <a:ext cx="782007" cy="732077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h-TH"/>
            </a:p>
          </p:txBody>
        </p:sp>
      </p:grpSp>
      <p:sp>
        <p:nvSpPr>
          <p:cNvPr id="28" name="Freeform 10"/>
          <p:cNvSpPr>
            <a:spLocks/>
          </p:cNvSpPr>
          <p:nvPr/>
        </p:nvSpPr>
        <p:spPr bwMode="gray">
          <a:xfrm rot="21429978" flipH="1">
            <a:off x="5497767" y="2863822"/>
            <a:ext cx="782006" cy="73207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2915816" y="1792671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การดำเนินการทางวินัย</a:t>
            </a:r>
          </a:p>
          <a:p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31640" y="3143701"/>
            <a:ext cx="180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กรณีผิดวินัย</a:t>
            </a:r>
            <a:b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ร้ายแรง</a:t>
            </a:r>
            <a:endParaRPr lang="th-TH" sz="3200" dirty="0"/>
          </a:p>
        </p:txBody>
      </p:sp>
      <p:sp>
        <p:nvSpPr>
          <p:cNvPr id="36" name="Rectangle 35"/>
          <p:cNvSpPr/>
          <p:nvPr/>
        </p:nvSpPr>
        <p:spPr>
          <a:xfrm>
            <a:off x="6327902" y="3127113"/>
            <a:ext cx="15440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กรณีผิดวินัย</a:t>
            </a:r>
            <a:b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ไม่ร้ายแรง</a:t>
            </a:r>
            <a:endParaRPr lang="th-TH" sz="3200" dirty="0"/>
          </a:p>
        </p:txBody>
      </p:sp>
      <p:sp>
        <p:nvSpPr>
          <p:cNvPr id="38" name="Rectangle 37"/>
          <p:cNvSpPr/>
          <p:nvPr/>
        </p:nvSpPr>
        <p:spPr>
          <a:xfrm>
            <a:off x="1220739" y="4365104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มีคำสั่งไล่ออก</a:t>
            </a:r>
            <a:endParaRPr lang="th-TH" sz="3200" dirty="0"/>
          </a:p>
        </p:txBody>
      </p:sp>
      <p:sp>
        <p:nvSpPr>
          <p:cNvPr id="39" name="Rectangle 38"/>
          <p:cNvSpPr/>
          <p:nvPr/>
        </p:nvSpPr>
        <p:spPr>
          <a:xfrm>
            <a:off x="5812724" y="4393326"/>
            <a:ext cx="2226892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ลงโทษภาคทัณฑ์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27825" y="4995536"/>
            <a:ext cx="2425664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ตัดเงินค่าตอบแทน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38538" y="5617462"/>
            <a:ext cx="2422458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ลดเงินค่าตอบแทน</a:t>
            </a:r>
          </a:p>
        </p:txBody>
      </p:sp>
      <p:pic>
        <p:nvPicPr>
          <p:cNvPr id="2050" name="Picture 2" descr="C:\Users\ocsc\Desktop\พนักงานราชการ\Free Icon\236797-teamwork-and-organization\png\te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4238" y="2492896"/>
            <a:ext cx="1399850" cy="1399850"/>
          </a:xfrm>
          <a:prstGeom prst="rect">
            <a:avLst/>
          </a:prstGeom>
          <a:noFill/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F842DA0B-45C7-F6A2-BFEF-DE24D528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76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43608" y="1916832"/>
            <a:ext cx="7056784" cy="446449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3295650" y="1338263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59832" y="427311"/>
            <a:ext cx="316835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3081395" y="499319"/>
            <a:ext cx="30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th-TH" sz="40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การสิ้นสุดสัญญาจ้าง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52536" y="1412776"/>
            <a:ext cx="404950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4375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สัญญาจ้างสิ้นสุดลงเมื่อ...</a:t>
            </a:r>
          </a:p>
        </p:txBody>
      </p:sp>
      <p:grpSp>
        <p:nvGrpSpPr>
          <p:cNvPr id="16" name="Group 3"/>
          <p:cNvGrpSpPr/>
          <p:nvPr/>
        </p:nvGrpSpPr>
        <p:grpSpPr>
          <a:xfrm>
            <a:off x="-1476672" y="-1031304"/>
            <a:ext cx="12097344" cy="8973617"/>
            <a:chOff x="-1476672" y="-1008114"/>
            <a:chExt cx="12097344" cy="8973617"/>
          </a:xfrm>
        </p:grpSpPr>
        <p:sp>
          <p:nvSpPr>
            <p:cNvPr id="17" name="Minus 16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Minus 17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9" name="Picture 18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Minus 19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1600" y="1916832"/>
            <a:ext cx="9937104" cy="4536504"/>
            <a:chOff x="611560" y="1916832"/>
            <a:chExt cx="9937104" cy="4536504"/>
          </a:xfrm>
        </p:grpSpPr>
        <p:sp>
          <p:nvSpPr>
            <p:cNvPr id="22" name="Rectangle 21"/>
            <p:cNvSpPr/>
            <p:nvPr/>
          </p:nvSpPr>
          <p:spPr>
            <a:xfrm>
              <a:off x="1403648" y="1916832"/>
              <a:ext cx="283763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latin typeface="TH SarabunPSK" pitchFamily="34" charset="-34"/>
                  <a:cs typeface="TH SarabunPSK" pitchFamily="34" charset="-34"/>
                </a:rPr>
                <a:t>ครบกำหนดสัญญาจ้าง</a:t>
              </a:r>
              <a:endParaRPr lang="th-TH" sz="3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03648" y="2475771"/>
              <a:ext cx="7416824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4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ขาดคุณสมบัติ หรือมีลักษณะต้องห้ามตามระเบียบ</a:t>
              </a:r>
              <a:br>
                <a:rPr lang="th-TH" sz="34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4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หรือส่วนราชการกำหนด</a:t>
              </a:r>
              <a:endParaRPr lang="th-TH" sz="3400" dirty="0">
                <a:solidFill>
                  <a:srgbClr val="FF33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03648" y="3548767"/>
              <a:ext cx="199285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latin typeface="TH SarabunPSK" pitchFamily="34" charset="-34"/>
                  <a:cs typeface="TH SarabunPSK" pitchFamily="34" charset="-34"/>
                </a:rPr>
                <a:t>ถึงแก่ความตาย</a:t>
              </a:r>
              <a:endParaRPr lang="th-TH" sz="3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03648" y="4140071"/>
              <a:ext cx="443422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ไม่ผ่านการประเมินผลการปฏิบัติงาน</a:t>
              </a:r>
              <a:endParaRPr lang="th-TH" sz="3400" dirty="0">
                <a:solidFill>
                  <a:srgbClr val="FF33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1560" y="4755376"/>
              <a:ext cx="7272808" cy="576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9138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th-TH" sz="3400" b="1" dirty="0">
                  <a:solidFill>
                    <a:schemeClr val="accent4">
                      <a:lumMod val="75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3400" b="1" dirty="0">
                  <a:latin typeface="TH SarabunPSK" pitchFamily="34" charset="-34"/>
                  <a:cs typeface="TH SarabunPSK" pitchFamily="34" charset="-34"/>
                </a:rPr>
                <a:t>ถูกให้ออก เพราะกระทำผิดวินัยอย่างร้ายแรง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03648" y="5314563"/>
              <a:ext cx="9145016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4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เหตุอื่นตามที่กำหนดไว้ในระเบียบ หรือข้อกำหนด</a:t>
              </a:r>
            </a:p>
            <a:p>
              <a:r>
                <a:rPr lang="th-TH" sz="3400" b="1" dirty="0">
                  <a:solidFill>
                    <a:srgbClr val="FF3300"/>
                  </a:solidFill>
                  <a:latin typeface="TH SarabunPSK" pitchFamily="34" charset="-34"/>
                  <a:cs typeface="TH SarabunPSK" pitchFamily="34" charset="-34"/>
                </a:rPr>
                <a:t>ของส่วนราชการ</a:t>
              </a:r>
              <a:endParaRPr lang="th-TH" sz="3400" dirty="0">
                <a:solidFill>
                  <a:srgbClr val="FF3300"/>
                </a:solidFill>
              </a:endParaRPr>
            </a:p>
          </p:txBody>
        </p:sp>
      </p:grpSp>
      <p:pic>
        <p:nvPicPr>
          <p:cNvPr id="30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019320"/>
            <a:ext cx="360040" cy="360040"/>
          </a:xfrm>
          <a:prstGeom prst="rect">
            <a:avLst/>
          </a:prstGeom>
          <a:noFill/>
        </p:spPr>
      </p:pic>
      <p:pic>
        <p:nvPicPr>
          <p:cNvPr id="31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595384"/>
            <a:ext cx="360040" cy="360040"/>
          </a:xfrm>
          <a:prstGeom prst="rect">
            <a:avLst/>
          </a:prstGeom>
          <a:noFill/>
        </p:spPr>
      </p:pic>
      <p:pic>
        <p:nvPicPr>
          <p:cNvPr id="32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660264"/>
            <a:ext cx="360040" cy="360040"/>
          </a:xfrm>
          <a:prstGeom prst="rect">
            <a:avLst/>
          </a:prstGeom>
          <a:noFill/>
        </p:spPr>
      </p:pic>
      <p:pic>
        <p:nvPicPr>
          <p:cNvPr id="33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36328"/>
            <a:ext cx="360040" cy="360040"/>
          </a:xfrm>
          <a:prstGeom prst="rect">
            <a:avLst/>
          </a:prstGeom>
          <a:noFill/>
        </p:spPr>
      </p:pic>
      <p:pic>
        <p:nvPicPr>
          <p:cNvPr id="34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842872"/>
            <a:ext cx="360040" cy="360040"/>
          </a:xfrm>
          <a:prstGeom prst="rect">
            <a:avLst/>
          </a:prstGeom>
          <a:noFill/>
        </p:spPr>
      </p:pic>
      <p:pic>
        <p:nvPicPr>
          <p:cNvPr id="35" name="Picture 3" descr="C:\Users\ocsc\Desktop\พนักงานราชการ\Free Icon\387544-medical\png\101-band-a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18936"/>
            <a:ext cx="360040" cy="360040"/>
          </a:xfrm>
          <a:prstGeom prst="rect">
            <a:avLst/>
          </a:prstGeom>
          <a:noFill/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D04DAB48-748E-AADC-CB36-92C9379F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77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2699792" y="3186688"/>
            <a:ext cx="3528392" cy="864096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251520" y="260648"/>
            <a:ext cx="8640960" cy="2736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2699792" y="1412776"/>
            <a:ext cx="6768752" cy="148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พนักงานราชการ 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จะต้องยื่นหนังสือขอลาออก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ต่อผู้บังคับบัญชา หัวหน้าส่วนราชการ 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ตามหลักเกณฑ์ที่ส่วนราชการกำหนด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476672" y="-103130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791152" y="3270890"/>
            <a:ext cx="3365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การบอกเลิกสัญญาจ้าง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4066431"/>
            <a:ext cx="80648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ส่วนราชการ 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อาจบอกเลิกสัญญาจ้างกับพนักงานราชการ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ก่อนครบกำหนดเวลาตามสัญญาจ้าง โดยไม่ต้องบอกล่วงหน้า 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และไม่เป็นเหตุที่พนักงานราชการจะเรียกร้องค่าตอบแทน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การเลิกสัญญาจ้างได้  </a:t>
            </a:r>
            <a:r>
              <a:rPr lang="th-TH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เว้นแต่ 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ส่วนราชการจะกำหนดให้กรณีใด</a:t>
            </a:r>
          </a:p>
          <a:p>
            <a:pPr algn="ctr"/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ได้รับค่าตอบแทนการออกจากงานโดยไม่มีความผิดไว้</a:t>
            </a:r>
            <a:endParaRPr lang="th-TH" sz="32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C:\Users\ocsc\Desktop\พนักงานราชการ\Free Icon\124040-office-supplies\png\let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371" y="1628800"/>
            <a:ext cx="999381" cy="999381"/>
          </a:xfrm>
          <a:prstGeom prst="rect">
            <a:avLst/>
          </a:prstGeom>
          <a:noFill/>
        </p:spPr>
      </p:pic>
      <p:sp>
        <p:nvSpPr>
          <p:cNvPr id="15" name="Horizontal Scroll 14"/>
          <p:cNvSpPr/>
          <p:nvPr/>
        </p:nvSpPr>
        <p:spPr>
          <a:xfrm>
            <a:off x="3563888" y="404664"/>
            <a:ext cx="1872208" cy="864096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3726975" y="507152"/>
            <a:ext cx="1709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การลาออก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BBCD07-9296-83C8-8AE3-99C47969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78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1560" y="1988840"/>
            <a:ext cx="7416824" cy="3524570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1763688" y="723176"/>
            <a:ext cx="5616624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1763688" y="776898"/>
            <a:ext cx="5581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การสั่งให้พนักงานราชการไปปฏิบัติงาน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837416" y="2220201"/>
            <a:ext cx="7190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ส่วนราชการ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อาจสั่งให้พนักงานราชการไปปฏิบัติงาน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นอกเหนือจากเงื่อนไขที่กำหนดไว้ในสัญญาจ้างได้ โดยไม่ต้อง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บอกกล่าวล่วงหน้า และไม่เป็นเหตุให้พนักงานราชการ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อ้างขอเลิกสัญญาจ้าง หรือเรียกร้องประโยชน์ตอบแทนใด ๆ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ในการนี้ 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ส่วนราชการอาจกำหนดให้ค่าล่วงเวลา 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หรือค่าตอบแทนอื่นจากการสั่งให้ไปปฏิบัติงานดังกล่าวได้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476672" y="-103130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4098" name="Picture 2" descr="C:\Users\ocsc\Desktop\พนักงานราชการ\Free Icon\236797-teamwork-and-organization\png\businessm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781" y="1226729"/>
            <a:ext cx="1413031" cy="1413031"/>
          </a:xfrm>
          <a:prstGeom prst="rect">
            <a:avLst/>
          </a:prstGeom>
          <a:noFill/>
        </p:spPr>
      </p:pic>
      <p:pic>
        <p:nvPicPr>
          <p:cNvPr id="13" name="Graphic 12" descr="Clipboard with solid fill">
            <a:extLst>
              <a:ext uri="{FF2B5EF4-FFF2-40B4-BE49-F238E27FC236}">
                <a16:creationId xmlns:a16="http://schemas.microsoft.com/office/drawing/2014/main" id="{DC35D62B-45C8-7CD5-772C-496A0FA5C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286" y="369770"/>
            <a:ext cx="1195765" cy="1195765"/>
          </a:xfrm>
          <a:prstGeom prst="rect">
            <a:avLst/>
          </a:prstGeom>
        </p:spPr>
      </p:pic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9F892C24-55BF-3EEE-A4A7-2535FF41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79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637516" y="1229465"/>
            <a:ext cx="1934484" cy="4320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916115" y="1222331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9793" r="8684" b="15045"/>
          <a:stretch/>
        </p:blipFill>
        <p:spPr>
          <a:xfrm>
            <a:off x="409925" y="329298"/>
            <a:ext cx="1960944" cy="142107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1388258" y="-1035496"/>
            <a:ext cx="12097344" cy="8973617"/>
            <a:chOff x="-1464315" y="-1035496"/>
            <a:chExt cx="12097344" cy="8973617"/>
          </a:xfrm>
        </p:grpSpPr>
        <p:sp>
          <p:nvSpPr>
            <p:cNvPr id="17" name="Rounded Rectangle 16"/>
            <p:cNvSpPr/>
            <p:nvPr/>
          </p:nvSpPr>
          <p:spPr>
            <a:xfrm>
              <a:off x="2551726" y="521298"/>
              <a:ext cx="4104457" cy="58058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grpSp>
          <p:nvGrpSpPr>
            <p:cNvPr id="2" name="Group 3"/>
            <p:cNvGrpSpPr/>
            <p:nvPr/>
          </p:nvGrpSpPr>
          <p:grpSpPr>
            <a:xfrm>
              <a:off x="-1464315" y="-1035496"/>
              <a:ext cx="12097344" cy="8973617"/>
              <a:chOff x="-1464315" y="-1008114"/>
              <a:chExt cx="12097344" cy="8973617"/>
            </a:xfrm>
          </p:grpSpPr>
          <p:sp>
            <p:nvSpPr>
              <p:cNvPr id="5" name="Minus 4"/>
              <p:cNvSpPr/>
              <p:nvPr/>
            </p:nvSpPr>
            <p:spPr>
              <a:xfrm rot="5400000">
                <a:off x="4653840" y="3356992"/>
                <a:ext cx="8496944" cy="576064"/>
              </a:xfrm>
              <a:prstGeom prst="mathMinus">
                <a:avLst>
                  <a:gd name="adj1" fmla="val 12063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Minus 5"/>
              <p:cNvSpPr/>
              <p:nvPr/>
            </p:nvSpPr>
            <p:spPr>
              <a:xfrm>
                <a:off x="-1188640" y="44624"/>
                <a:ext cx="9937104" cy="504056"/>
              </a:xfrm>
              <a:prstGeom prst="mathMinus">
                <a:avLst>
                  <a:gd name="adj1" fmla="val 12063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  <p:pic>
            <p:nvPicPr>
              <p:cNvPr id="7" name="Picture 6" descr="OCSCLogo-RGB-Small02-Trans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21996" y="13692"/>
                <a:ext cx="1714500" cy="534988"/>
              </a:xfrm>
              <a:prstGeom prst="rect">
                <a:avLst/>
              </a:prstGeom>
              <a:noFill/>
              <a:ln w="12700">
                <a:noFill/>
                <a:prstDash val="sysDash"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8" name="Minus 7"/>
              <p:cNvSpPr/>
              <p:nvPr/>
            </p:nvSpPr>
            <p:spPr>
              <a:xfrm rot="5400000">
                <a:off x="-4235289" y="3190663"/>
                <a:ext cx="8973617" cy="576064"/>
              </a:xfrm>
              <a:prstGeom prst="mathMinus">
                <a:avLst>
                  <a:gd name="adj1" fmla="val 12063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Minus 8"/>
              <p:cNvSpPr/>
              <p:nvPr/>
            </p:nvSpPr>
            <p:spPr>
              <a:xfrm>
                <a:off x="-1464315" y="6408176"/>
                <a:ext cx="12097344" cy="504056"/>
              </a:xfrm>
              <a:prstGeom prst="mathMinus">
                <a:avLst>
                  <a:gd name="adj1" fmla="val 12063"/>
                </a:avLst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967354" y="549978"/>
              <a:ext cx="55446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องค์ประกอบและอำนาจหน้าที่ </a:t>
              </a:r>
              <a:r>
                <a:rPr lang="th-TH" b="1" dirty="0" err="1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คพร</a:t>
              </a:r>
              <a:r>
                <a:rPr lang="th-TH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.</a:t>
              </a:r>
            </a:p>
          </p:txBody>
        </p:sp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424AA56-659A-8416-C1B5-502C2E20878A}"/>
              </a:ext>
            </a:extLst>
          </p:cNvPr>
          <p:cNvSpPr txBox="1">
            <a:spLocks/>
          </p:cNvSpPr>
          <p:nvPr/>
        </p:nvSpPr>
        <p:spPr>
          <a:xfrm>
            <a:off x="6852641" y="66107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ตาราง 3">
            <a:extLst>
              <a:ext uri="{FF2B5EF4-FFF2-40B4-BE49-F238E27FC236}">
                <a16:creationId xmlns:a16="http://schemas.microsoft.com/office/drawing/2014/main" id="{44487C89-99EB-6872-7FB5-43E51712D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04682"/>
              </p:ext>
            </p:extLst>
          </p:nvPr>
        </p:nvGraphicFramePr>
        <p:xfrm>
          <a:off x="391682" y="1857826"/>
          <a:ext cx="4431196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1. รองนายกรัฐมนตรี/รัฐมนตรี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	ที่มอบหมาย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EB3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ประธานกรรมการ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EB3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2. เลขาธิการ ก.พ.                         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รองประธานกรรมการ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3. ผู้อำนวยการสำนักงบประมาณ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indent="-180975">
                        <a:tabLst>
                          <a:tab pos="539750" algn="l"/>
                          <a:tab pos="3781425" algn="l"/>
                        </a:tabLst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เลขาธิการคณะกรรมการกฤษฎีกา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0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5.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เลขาธิการสภาพัฒนาการเศรษฐกิจ</a:t>
                      </a:r>
                      <a:b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และสังคมแห่งชาติ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6.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เลขาธิการสำนักงานประกันสังคม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7.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อัยการสูงสุด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8.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อธิบดีกรมบัญชีกลาง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9.  ผู้แทนกระทรวงกลาโหม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10. ผู้แทนกระทรวงการคลัง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11. ผู้แทนกระทรวงแรงงาน 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ตาราง 18">
            <a:extLst>
              <a:ext uri="{FF2B5EF4-FFF2-40B4-BE49-F238E27FC236}">
                <a16:creationId xmlns:a16="http://schemas.microsoft.com/office/drawing/2014/main" id="{F128F810-4C83-B21B-465E-5E1521D0B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25097"/>
              </p:ext>
            </p:extLst>
          </p:nvPr>
        </p:nvGraphicFramePr>
        <p:xfrm>
          <a:off x="4870662" y="1402131"/>
          <a:ext cx="40040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12788" indent="-712788">
                        <a:tabLst>
                          <a:tab pos="712788" algn="l"/>
                        </a:tabLst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12. ผู้แทนสำนักงานคณะกรรมการมาตรฐาน</a:t>
                      </a:r>
                    </a:p>
                    <a:p>
                      <a:pPr marL="712788" indent="-712788">
                        <a:tabLst>
                          <a:tab pos="712788" algn="l"/>
                        </a:tabLst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การบริหารงานบุคคลส่วนท้องถิ่น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2788" algn="l"/>
                        </a:tabLst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13.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ผู้ทรงคุณวุฒิสาขาการบริหารงานบุคคล</a:t>
                      </a:r>
                      <a:b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(นายสีมา  สีมานันท์)</a:t>
                      </a:r>
                    </a:p>
                  </a:txBody>
                  <a:tcPr>
                    <a:solidFill>
                      <a:srgbClr val="FEE0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EE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712788" algn="l"/>
                        </a:tabLst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14. ผู้ทรงคุณวุฒิสาขากฎหมาย </a:t>
                      </a:r>
                    </a:p>
                    <a:p>
                      <a:pPr>
                        <a:tabLst>
                          <a:tab pos="712788" algn="l"/>
                        </a:tabLst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(นายเสรี  นนทสูติ)</a:t>
                      </a:r>
                    </a:p>
                  </a:txBody>
                  <a:tcPr>
                    <a:solidFill>
                      <a:srgbClr val="FEE0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EE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2788" algn="l"/>
                        </a:tabLst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15. 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ผู้ทรงคุณวุฒิสาขาเศรษฐศาสตร์ </a:t>
                      </a:r>
                      <a:b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(นายพาน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ิช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เหล่าศิริรัตน์)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EE0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EE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712788" algn="l"/>
                        </a:tabLst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16. ผู้ทรงคุณวุฒิสาขาแรงงานสัมพันธ์       </a:t>
                      </a:r>
                      <a:b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(นายสุรพันธ์  </a:t>
                      </a:r>
                      <a:r>
                        <a:rPr lang="th-TH" sz="1800" dirty="0" err="1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ปุสส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เด็จ)</a:t>
                      </a:r>
                    </a:p>
                  </a:txBody>
                  <a:tcPr>
                    <a:solidFill>
                      <a:srgbClr val="FEE0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กรรมการ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EE0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17. ผู้แทนสำนักงาน ก.พ.	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กรรมการและเลขานุการ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 ผู้แทนสำนักงบประมาณ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กรรมการและผู้ช่วยเลขานุการ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19 ผู้แทนกรมบัญชีกลาง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กรรมการและผู้ช่วยเลขานุการ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1544618"/>
            <a:ext cx="8064896" cy="4824536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621392" y="1726707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กรณีที่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บุคคลใดพ้นจากการเป็นพนักงานราชการแล้ว  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หากในการปฏิบัติงานระหว่างที่เป็นพนักงานราชการ ก่อให้เกิด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ความเสียหายแก่ส่วนราชการ ให้บุคคลดังกล่าวต้องรับผิดชอบ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ในความเสียหายดังกล่าว เว้นแต่ความเสียหายนั้นเกิดจากเหตุสุดวิสัย    </a:t>
            </a:r>
            <a:b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ในการนี้ 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ส่วนราชการอาจหักค่าตอบแทน หรือเงินอื่นใดที่บุคคลนั้นได้รับจากส่วนราชการไว้ เพื่อชำระค่าความเสียหายดังกล่าวก็ได้</a:t>
            </a:r>
            <a:endParaRPr lang="th-TH" sz="32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476672" y="-103130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763688" y="620688"/>
            <a:ext cx="5400600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3219" y="662216"/>
            <a:ext cx="5311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การพ้นจากการเป็นพนักงานราชการ </a:t>
            </a:r>
          </a:p>
        </p:txBody>
      </p:sp>
      <p:pic>
        <p:nvPicPr>
          <p:cNvPr id="22" name="Graphic 21" descr="Walk with solid fill">
            <a:extLst>
              <a:ext uri="{FF2B5EF4-FFF2-40B4-BE49-F238E27FC236}">
                <a16:creationId xmlns:a16="http://schemas.microsoft.com/office/drawing/2014/main" id="{5C2CBA21-BA85-0D2C-0D71-C87153FE6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2193" y="4892032"/>
            <a:ext cx="1202432" cy="1202432"/>
          </a:xfrm>
          <a:prstGeom prst="rect">
            <a:avLst/>
          </a:prstGeom>
        </p:spPr>
      </p:pic>
      <p:pic>
        <p:nvPicPr>
          <p:cNvPr id="31" name="Graphic 30" descr="Hero Female with solid fill">
            <a:extLst>
              <a:ext uri="{FF2B5EF4-FFF2-40B4-BE49-F238E27FC236}">
                <a16:creationId xmlns:a16="http://schemas.microsoft.com/office/drawing/2014/main" id="{D1E0DAD5-7919-9912-B500-78FE2AC275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9344" y="4921686"/>
            <a:ext cx="1202432" cy="120243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8982245-EC13-EED5-F4E7-003BAB3212A9}"/>
              </a:ext>
            </a:extLst>
          </p:cNvPr>
          <p:cNvSpPr/>
          <p:nvPr/>
        </p:nvSpPr>
        <p:spPr>
          <a:xfrm>
            <a:off x="1818440" y="4904566"/>
            <a:ext cx="1584177" cy="1202432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Crawl with solid fill">
            <a:extLst>
              <a:ext uri="{FF2B5EF4-FFF2-40B4-BE49-F238E27FC236}">
                <a16:creationId xmlns:a16="http://schemas.microsoft.com/office/drawing/2014/main" id="{4ECADB54-A33C-7C50-D931-AE2162F09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4092" y="4881581"/>
            <a:ext cx="1312872" cy="1312872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B4864D0-6362-736B-1205-C478079945C7}"/>
              </a:ext>
            </a:extLst>
          </p:cNvPr>
          <p:cNvSpPr/>
          <p:nvPr/>
        </p:nvSpPr>
        <p:spPr>
          <a:xfrm>
            <a:off x="3538269" y="4909152"/>
            <a:ext cx="1584177" cy="120243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F5D4D7B-F3C7-D4A6-E709-1B1016B643CD}"/>
              </a:ext>
            </a:extLst>
          </p:cNvPr>
          <p:cNvSpPr/>
          <p:nvPr/>
        </p:nvSpPr>
        <p:spPr>
          <a:xfrm>
            <a:off x="5292079" y="4904566"/>
            <a:ext cx="1584177" cy="1202432"/>
          </a:xfrm>
          <a:prstGeom prst="round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DC11F74-447D-4115-920E-F933AE5F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80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476672" y="-1031304"/>
            <a:ext cx="12097344" cy="8973617"/>
            <a:chOff x="-1476672" y="-1008114"/>
            <a:chExt cx="12097344" cy="8973617"/>
          </a:xfrm>
        </p:grpSpPr>
        <p:sp>
          <p:nvSpPr>
            <p:cNvPr id="12" name="Minus 11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Minus 12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4" name="Picture 13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5" name="Minus 14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Minus 15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459938349"/>
              </p:ext>
            </p:extLst>
          </p:nvPr>
        </p:nvGraphicFramePr>
        <p:xfrm>
          <a:off x="649385" y="92153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7" descr="C:\Users\rumpa.k\Desktop\Free Icon\123368-color-startups-and-new-business\png\money-bag.png">
            <a:extLst>
              <a:ext uri="{FF2B5EF4-FFF2-40B4-BE49-F238E27FC236}">
                <a16:creationId xmlns:a16="http://schemas.microsoft.com/office/drawing/2014/main" id="{EADD040C-912B-6FA8-19E8-6F6A7FC37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7002" y="2771806"/>
            <a:ext cx="1368152" cy="13681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8" descr="C:\Users\rumpa.k\Desktop\Free Icon\123368-color-startups-and-new-business\png\coins.png">
            <a:extLst>
              <a:ext uri="{FF2B5EF4-FFF2-40B4-BE49-F238E27FC236}">
                <a16:creationId xmlns:a16="http://schemas.microsoft.com/office/drawing/2014/main" id="{E5E20AE5-C266-051F-44DE-0BDC4E5F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9185" y="3178496"/>
            <a:ext cx="912101" cy="9121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ADBCB731-06D9-2D22-645F-AC204A9F9D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6" y="1074698"/>
            <a:ext cx="1386660" cy="33279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571A945E-C464-7B7F-EC1D-30A9FACF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81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59632" y="2132856"/>
            <a:ext cx="6552728" cy="3960440"/>
          </a:xfrm>
          <a:prstGeom prst="rect">
            <a:avLst/>
          </a:prstGeom>
          <a:solidFill>
            <a:schemeClr val="bg1"/>
          </a:solidFill>
          <a:ln w="5715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2380672" y="906247"/>
            <a:ext cx="4392488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0340" y="939346"/>
            <a:ext cx="4163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กรรมสิทธิ์ของนวัตกรรม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496666"/>
            <a:ext cx="631844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กรรมสิทธิ์ของนวัตกรรม </a:t>
            </a:r>
            <a:r>
              <a:rPr lang="th-TH" sz="44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(ข้อสัญญา)</a:t>
            </a:r>
          </a:p>
          <a:p>
            <a:pPr>
              <a:spcBef>
                <a:spcPct val="25000"/>
              </a:spcBef>
              <a:buFont typeface="Wingdings" pitchFamily="2" charset="2"/>
              <a:buChar char="X"/>
              <a:defRPr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  ระหว่างสัญญาจ้าง</a:t>
            </a:r>
          </a:p>
          <a:p>
            <a:pPr>
              <a:spcBef>
                <a:spcPct val="25000"/>
              </a:spcBef>
              <a:buFont typeface="Wingdings" pitchFamily="2" charset="2"/>
              <a:buChar char="X"/>
              <a:defRPr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  เกิดผลงานใหม่</a:t>
            </a:r>
          </a:p>
          <a:p>
            <a:pPr>
              <a:spcBef>
                <a:spcPct val="25000"/>
              </a:spcBef>
              <a:buFont typeface="Wingdings" pitchFamily="2" charset="2"/>
              <a:buChar char="X"/>
              <a:defRPr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   ตกเป็นกรรมสิทธิ์ของส่วนราชการ</a:t>
            </a:r>
            <a:endParaRPr lang="th-TH" sz="4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476672" y="-1031304"/>
            <a:ext cx="12097344" cy="8973617"/>
            <a:chOff x="-1476672" y="-1008114"/>
            <a:chExt cx="12097344" cy="8973617"/>
          </a:xfrm>
        </p:grpSpPr>
        <p:sp>
          <p:nvSpPr>
            <p:cNvPr id="9" name="Minus 8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1" name="Picture 10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Minus 11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Minus 12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6146" name="Picture 2" descr="C:\Users\ocsc\Desktop\พนักงานราชการ\Free Icon\344385-web-development-and-seo\png\051-id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1080120" cy="1080120"/>
          </a:xfrm>
          <a:prstGeom prst="rect">
            <a:avLst/>
          </a:prstGeom>
          <a:noFill/>
        </p:spPr>
      </p:pic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CA8A4EB9-1F25-A8A8-E601-30BC3A51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82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3C60FB6-4DFD-1BAC-8272-711A6E0E7767}"/>
              </a:ext>
            </a:extLst>
          </p:cNvPr>
          <p:cNvSpPr/>
          <p:nvPr/>
        </p:nvSpPr>
        <p:spPr>
          <a:xfrm>
            <a:off x="4774630" y="2276872"/>
            <a:ext cx="1021506" cy="2361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700A6EA-3789-556F-FA21-B089FD3E4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0"/>
          <a:stretch/>
        </p:blipFill>
        <p:spPr>
          <a:xfrm>
            <a:off x="7892911" y="4575428"/>
            <a:ext cx="1126343" cy="186050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5EFB22-F632-9F44-CE67-332CCF4D600F}"/>
              </a:ext>
            </a:extLst>
          </p:cNvPr>
          <p:cNvSpPr/>
          <p:nvPr/>
        </p:nvSpPr>
        <p:spPr>
          <a:xfrm>
            <a:off x="1691680" y="547677"/>
            <a:ext cx="5688632" cy="59056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30556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218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3059940" y="547677"/>
            <a:ext cx="3555391" cy="5118934"/>
            <a:chOff x="5426784" y="1323569"/>
            <a:chExt cx="2759000" cy="430502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7" name="Rectangle 36"/>
            <p:cNvSpPr/>
            <p:nvPr/>
          </p:nvSpPr>
          <p:spPr>
            <a:xfrm>
              <a:off x="5426784" y="1323569"/>
              <a:ext cx="2239337" cy="6471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 dirty="0">
                  <a:latin typeface="TH SarabunPSK" pitchFamily="34" charset="-34"/>
                  <a:cs typeface="TH SarabunPSK" pitchFamily="34" charset="-34"/>
                </a:rPr>
                <a:t>www.</a:t>
              </a:r>
              <a:r>
                <a:rPr lang="en-US" sz="4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ocsc</a:t>
              </a:r>
              <a:r>
                <a:rPr lang="en-US" sz="4400" b="1" dirty="0">
                  <a:latin typeface="TH SarabunPSK" pitchFamily="34" charset="-34"/>
                  <a:cs typeface="TH SarabunPSK" pitchFamily="34" charset="-34"/>
                </a:rPr>
                <a:t>.go.th</a:t>
              </a:r>
              <a:endParaRPr lang="th-TH" sz="4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300192" y="2060848"/>
              <a:ext cx="914400" cy="2160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97552" y="5204926"/>
              <a:ext cx="2088232" cy="42366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Picture 3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56EB389-FAAB-DEE3-FC81-64EB8A999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4" r="44899"/>
          <a:stretch/>
        </p:blipFill>
        <p:spPr>
          <a:xfrm>
            <a:off x="349781" y="4736359"/>
            <a:ext cx="936104" cy="1860504"/>
          </a:xfrm>
          <a:prstGeom prst="rect">
            <a:avLst/>
          </a:prstGeom>
        </p:spPr>
      </p:pic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233A0825-7552-EDB9-2864-8B0C683C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2928" y="6253695"/>
            <a:ext cx="2133600" cy="365125"/>
          </a:xfrm>
        </p:spPr>
        <p:txBody>
          <a:bodyPr/>
          <a:lstStyle/>
          <a:p>
            <a:fld id="{17EDFC21-520B-4757-9F2A-0EF841CF1837}" type="slidenum">
              <a:rPr lang="th-TH" sz="1600" b="0"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83</a:t>
            </a:fld>
            <a:endParaRPr lang="th-TH" sz="1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" name="Picture 20" descr="A screenshot of a computer&#10;&#10;Description automatically generated">
            <a:extLst>
              <a:ext uri="{FF2B5EF4-FFF2-40B4-BE49-F238E27FC236}">
                <a16:creationId xmlns:a16="http://schemas.microsoft.com/office/drawing/2014/main" id="{B04F7F87-4AD5-C9F4-0771-7009BC7AD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43" y="1485288"/>
            <a:ext cx="5719451" cy="4127439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21804"/>
              </p:ext>
            </p:extLst>
          </p:nvPr>
        </p:nvGraphicFramePr>
        <p:xfrm>
          <a:off x="195298" y="61741"/>
          <a:ext cx="8785225" cy="6626221"/>
        </p:xfrm>
        <a:graphic>
          <a:graphicData uri="http://schemas.openxmlformats.org/drawingml/2006/table">
            <a:tbl>
              <a:tblPr firstRow="1" firstCol="1" bandRow="1"/>
              <a:tblGrid>
                <a:gridCol w="100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2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x-none" sz="3200" b="1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3200" b="1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พรก.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0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รอบการประเมิน</a:t>
                      </a:r>
                      <a:endParaRPr lang="en-US" sz="30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0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คะแนนผลการประเมิน</a:t>
                      </a:r>
                      <a:endParaRPr lang="en-US" sz="30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คะแนนเฉลี่ย</a:t>
                      </a:r>
                      <a:endParaRPr lang="en-US" sz="16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ทำความเห็น</a:t>
                      </a:r>
                      <a:br>
                        <a:rPr lang="th-TH" sz="24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</a:br>
                      <a:r>
                        <a:rPr lang="th-TH" sz="24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สั่งเลิกจ้าง</a:t>
                      </a:r>
                      <a:endParaRPr lang="en-US" sz="16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31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นาย ก.</a:t>
                      </a:r>
                      <a:endParaRPr lang="en-US" sz="20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1 ต.ค. 64 - มี.ค.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lang="th-TH" sz="3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70.00 </a:t>
                      </a:r>
                      <a:r>
                        <a:rPr lang="th-TH" sz="2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(พอใช้)</a:t>
                      </a:r>
                      <a:endParaRPr lang="en-US" sz="20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2 เม.ย. 65 - ก.ย.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68.00 </a:t>
                      </a:r>
                      <a:r>
                        <a:rPr kumimoji="0" lang="th-TH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(พอใช้)</a:t>
                      </a:r>
                      <a:endParaRPr kumimoji="0" lang="en-US" sz="3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8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69.00</a:t>
                      </a:r>
                      <a:endParaRPr lang="en-US" sz="18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x-none" sz="2400" b="1" dirty="0">
                          <a:effectLst/>
                          <a:latin typeface="TH SarabunPSK"/>
                          <a:ea typeface="Cordia New"/>
                          <a:cs typeface="TH SarabunPSK"/>
                          <a:sym typeface="Wingdings 2"/>
                        </a:rPr>
                        <a:t></a:t>
                      </a:r>
                      <a:endParaRPr lang="en-US" sz="16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31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นาย ข.</a:t>
                      </a:r>
                      <a:endParaRPr lang="en-US" sz="20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1 ต.ค. 64 - มี.ค.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71.00 </a:t>
                      </a:r>
                      <a:r>
                        <a:rPr kumimoji="0" lang="th-TH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(พอใช้)</a:t>
                      </a:r>
                      <a:endParaRPr kumimoji="0" lang="en-US" sz="3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2 เม.ย. 65 - ก.ย.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75.00 </a:t>
                      </a:r>
                      <a:r>
                        <a:rPr kumimoji="0" lang="th-TH" sz="2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(ดี)</a:t>
                      </a:r>
                      <a:endParaRPr kumimoji="0" lang="en-US" sz="3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8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73.00</a:t>
                      </a:r>
                      <a:endParaRPr lang="en-US" sz="18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x-none" sz="2400" b="1">
                          <a:effectLst/>
                          <a:latin typeface="TH SarabunPSK"/>
                          <a:ea typeface="Cordia New"/>
                          <a:cs typeface="TH SarabunPSK"/>
                          <a:sym typeface="Wingdings 2"/>
                        </a:rPr>
                        <a:t>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831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นาย ค.</a:t>
                      </a:r>
                      <a:endParaRPr lang="en-US" sz="20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1 ต.ค. 64 - มี.ค.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rgbClr val="009900"/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95.00 </a:t>
                      </a:r>
                      <a:r>
                        <a:rPr kumimoji="0" lang="th-TH" sz="2800" b="1" kern="1200" dirty="0">
                          <a:solidFill>
                            <a:srgbClr val="009900"/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(ดีเด่น)</a:t>
                      </a:r>
                      <a:endParaRPr kumimoji="0" lang="en-US" sz="3200" b="1" kern="1200" dirty="0">
                        <a:solidFill>
                          <a:srgbClr val="009900"/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8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2 เม.ย. 65 - ก.ย.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rgbClr val="FF0000"/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53.00 </a:t>
                      </a:r>
                      <a:r>
                        <a:rPr kumimoji="0" lang="th-TH" sz="2800" b="1" kern="1200" dirty="0">
                          <a:solidFill>
                            <a:srgbClr val="FF0000"/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(ต้องปรับปรุง)</a:t>
                      </a:r>
                      <a:endParaRPr kumimoji="0" lang="en-US" sz="2800" b="1" kern="1200" dirty="0">
                        <a:solidFill>
                          <a:srgbClr val="FF0000"/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8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74.00</a:t>
                      </a:r>
                      <a:endParaRPr lang="en-US" sz="18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x-none" sz="2400" b="1">
                          <a:effectLst/>
                          <a:latin typeface="TH SarabunPSK"/>
                          <a:ea typeface="Cordia New"/>
                          <a:cs typeface="TH SarabunPSK"/>
                          <a:sym typeface="Wingdings 2"/>
                        </a:rPr>
                        <a:t>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831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นาย ง.</a:t>
                      </a:r>
                      <a:endParaRPr lang="en-US" sz="20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1 ต.ค. 64 - มี.ค.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81.07 </a:t>
                      </a:r>
                      <a:r>
                        <a:rPr kumimoji="0" lang="th-TH" sz="2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(ดี)</a:t>
                      </a:r>
                      <a:endParaRPr kumimoji="0" lang="en-US" sz="3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8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2 เม.ย. 65 - ก.ย.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69.83 </a:t>
                      </a:r>
                      <a:r>
                        <a:rPr kumimoji="0" lang="th-TH" sz="2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(พอใช้)</a:t>
                      </a:r>
                      <a:endParaRPr kumimoji="0" lang="en-US" sz="3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8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75.45</a:t>
                      </a:r>
                      <a:endParaRPr lang="en-US" sz="18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x-none" sz="2400" b="1">
                          <a:effectLst/>
                          <a:latin typeface="TH SarabunPSK"/>
                          <a:ea typeface="Cordia New"/>
                          <a:cs typeface="TH SarabunPSK"/>
                          <a:sym typeface="Wingdings 2"/>
                        </a:rPr>
                        <a:t>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8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3 </a:t>
                      </a: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ต.ค. 65 - มี.ค.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</a:t>
                      </a:r>
                      <a:endParaRPr lang="th-TH" sz="3200" b="1" dirty="0"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80.15 </a:t>
                      </a:r>
                      <a:r>
                        <a:rPr kumimoji="0" lang="th-TH" sz="2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(ดี)</a:t>
                      </a:r>
                      <a:endParaRPr kumimoji="0" lang="en-US" sz="32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8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74.99</a:t>
                      </a:r>
                      <a:endParaRPr lang="en-US" sz="18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x-none" sz="2400" b="1">
                          <a:effectLst/>
                          <a:latin typeface="TH SarabunPSK"/>
                          <a:ea typeface="Cordia New"/>
                          <a:cs typeface="TH SarabunPSK"/>
                          <a:sym typeface="Wingdings 2"/>
                        </a:rPr>
                        <a:t>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831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นาย จ.</a:t>
                      </a:r>
                      <a:endParaRPr lang="en-US" sz="20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1 ต.ค. 64 - มี.ค.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rgbClr val="FF0000"/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55.00 </a:t>
                      </a:r>
                      <a:r>
                        <a:rPr kumimoji="0" lang="th-TH" sz="2800" b="1" kern="1200" dirty="0">
                          <a:solidFill>
                            <a:srgbClr val="FF0000"/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(ต้องปรับปรุง)</a:t>
                      </a:r>
                      <a:endParaRPr kumimoji="0" lang="en-US" sz="3200" b="1" kern="1200" dirty="0">
                        <a:solidFill>
                          <a:srgbClr val="FF0000"/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400" b="1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-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08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2 เม.ย. 65 - ก.ย.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65</a:t>
                      </a:r>
                      <a:endParaRPr lang="en-US" sz="2000" b="1" spc="-100" baseline="0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rgbClr val="009900"/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95.00 </a:t>
                      </a:r>
                      <a:r>
                        <a:rPr kumimoji="0" lang="th-TH" sz="2800" b="1" kern="1200" dirty="0">
                          <a:solidFill>
                            <a:srgbClr val="009900"/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(ดีเด่น)</a:t>
                      </a:r>
                      <a:endParaRPr kumimoji="0" lang="en-US" sz="3200" b="1" kern="1200" dirty="0">
                        <a:solidFill>
                          <a:srgbClr val="009900"/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8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75.00</a:t>
                      </a:r>
                      <a:endParaRPr lang="en-US" sz="18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x-none" sz="2400" b="1">
                          <a:effectLst/>
                          <a:latin typeface="TH SarabunPSK"/>
                          <a:ea typeface="Cordia New"/>
                          <a:cs typeface="TH SarabunPSK"/>
                          <a:sym typeface="Wingdings 2"/>
                        </a:rPr>
                        <a:t></a:t>
                      </a:r>
                      <a:endParaRPr lang="en-US" sz="1600" b="1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83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32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รอบ 3 </a:t>
                      </a:r>
                      <a:r>
                        <a:rPr lang="th-TH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ต.ค. 65 - มี.ค.</a:t>
                      </a:r>
                      <a:r>
                        <a:rPr lang="en-US" sz="3200" b="1" spc="-100" baseline="0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 </a:t>
                      </a:r>
                      <a:r>
                        <a:rPr lang="en-US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3200" b="1" spc="-100" baseline="0" dirty="0">
                          <a:effectLst/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6</a:t>
                      </a:r>
                      <a:endParaRPr lang="th-TH" sz="3200" b="1" dirty="0"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lvl="1" indent="0" algn="l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74625" algn="l"/>
                        </a:tabLst>
                      </a:pPr>
                      <a:r>
                        <a:rPr kumimoji="0" lang="th-TH" sz="32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85.00 </a:t>
                      </a:r>
                      <a:r>
                        <a:rPr kumimoji="0" lang="th-TH" sz="28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(ดีมาก)</a:t>
                      </a:r>
                      <a:endParaRPr kumimoji="0" lang="en-US" sz="32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EucrosiaUPC"/>
                        <a:ea typeface="Cordia New"/>
                        <a:cs typeface="TH SarabunPSK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800" b="1" dirty="0">
                          <a:effectLst/>
                          <a:latin typeface="EucrosiaUPC"/>
                          <a:ea typeface="Cordia New"/>
                          <a:cs typeface="TH SarabunPSK"/>
                        </a:rPr>
                        <a:t>90.00</a:t>
                      </a:r>
                      <a:endParaRPr lang="en-US" sz="18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x-none" sz="2400" b="1" dirty="0">
                          <a:effectLst/>
                          <a:latin typeface="TH SarabunPSK"/>
                          <a:ea typeface="Cordia New"/>
                          <a:cs typeface="TH SarabunPSK"/>
                          <a:sym typeface="Wingdings 2"/>
                        </a:rPr>
                        <a:t></a:t>
                      </a:r>
                      <a:endParaRPr lang="en-US" sz="1600" b="1" dirty="0">
                        <a:effectLst/>
                        <a:latin typeface="EucrosiaUPC"/>
                        <a:ea typeface="Cordia New"/>
                        <a:cs typeface="Angsana New"/>
                      </a:endParaRPr>
                    </a:p>
                  </a:txBody>
                  <a:tcPr marL="40644" marR="40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79877" y="800096"/>
            <a:ext cx="25922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379877" y="1278638"/>
            <a:ext cx="2592265" cy="5032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372961" y="1781080"/>
            <a:ext cx="25922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6372961" y="2276478"/>
            <a:ext cx="25922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6372961" y="2765122"/>
            <a:ext cx="2592265" cy="5032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6372961" y="3248801"/>
            <a:ext cx="25922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6372961" y="3735858"/>
            <a:ext cx="2592265" cy="5032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372961" y="4240308"/>
            <a:ext cx="25922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6379877" y="4716837"/>
            <a:ext cx="1296865" cy="5032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6381143" y="5221294"/>
            <a:ext cx="25922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379877" y="5726930"/>
            <a:ext cx="25922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6379877" y="6172439"/>
            <a:ext cx="12968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7676009" y="6173408"/>
            <a:ext cx="1296865" cy="5048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7668262" y="4718104"/>
            <a:ext cx="1296865" cy="5032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82744" y="1316580"/>
            <a:ext cx="8334226" cy="4058271"/>
            <a:chOff x="479419" y="2132856"/>
            <a:chExt cx="8197037" cy="4116331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79419" y="2132856"/>
              <a:ext cx="8197037" cy="0"/>
            </a:xfrm>
            <a:prstGeom prst="line">
              <a:avLst/>
            </a:prstGeom>
            <a:ln w="3810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9419" y="6237312"/>
              <a:ext cx="8197037" cy="0"/>
            </a:xfrm>
            <a:prstGeom prst="line">
              <a:avLst/>
            </a:prstGeom>
            <a:ln w="3810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2052" y="2144731"/>
              <a:ext cx="0" cy="4104456"/>
            </a:xfrm>
            <a:prstGeom prst="line">
              <a:avLst/>
            </a:prstGeom>
            <a:ln w="3810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651190" y="2144731"/>
              <a:ext cx="0" cy="4104456"/>
            </a:xfrm>
            <a:prstGeom prst="line">
              <a:avLst/>
            </a:prstGeom>
            <a:ln w="38100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3"/>
          <p:cNvGrpSpPr/>
          <p:nvPr/>
        </p:nvGrpSpPr>
        <p:grpSpPr>
          <a:xfrm>
            <a:off x="-1476672" y="-1008114"/>
            <a:ext cx="12097344" cy="8973617"/>
            <a:chOff x="-1476672" y="-1008114"/>
            <a:chExt cx="12097344" cy="8973617"/>
          </a:xfrm>
        </p:grpSpPr>
        <p:sp>
          <p:nvSpPr>
            <p:cNvPr id="5" name="Minus 4"/>
            <p:cNvSpPr/>
            <p:nvPr/>
          </p:nvSpPr>
          <p:spPr>
            <a:xfrm rot="5400000">
              <a:off x="4653840" y="3356992"/>
              <a:ext cx="8496944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Minus 5"/>
            <p:cNvSpPr/>
            <p:nvPr/>
          </p:nvSpPr>
          <p:spPr>
            <a:xfrm>
              <a:off x="-1188640" y="44624"/>
              <a:ext cx="993710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" name="Picture 6" descr="OCSCLogo-RGB-Small02-Trans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996" y="13692"/>
              <a:ext cx="1714500" cy="534988"/>
            </a:xfrm>
            <a:prstGeom prst="rect">
              <a:avLst/>
            </a:prstGeom>
            <a:noFill/>
            <a:ln w="12700">
              <a:noFill/>
              <a:prstDash val="sysDash"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Minus 7"/>
            <p:cNvSpPr/>
            <p:nvPr/>
          </p:nvSpPr>
          <p:spPr>
            <a:xfrm rot="5400000">
              <a:off x="-4235289" y="3190663"/>
              <a:ext cx="8973617" cy="576064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Minus 8"/>
            <p:cNvSpPr/>
            <p:nvPr/>
          </p:nvSpPr>
          <p:spPr>
            <a:xfrm>
              <a:off x="-1476672" y="6409464"/>
              <a:ext cx="12097344" cy="504056"/>
            </a:xfrm>
            <a:prstGeom prst="mathMinus">
              <a:avLst>
                <a:gd name="adj1" fmla="val 12063"/>
              </a:avLst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627784" y="411356"/>
            <a:ext cx="4415181" cy="5451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8366" y="410018"/>
            <a:ext cx="4991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องค์ประกอบและอำนาจหน้าที่ </a:t>
            </a:r>
            <a:r>
              <a:rPr lang="th-TH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คพร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(ต่อ)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28702" y="1022502"/>
            <a:ext cx="1944216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1330" y="1051036"/>
            <a:ext cx="1947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อำนาจหน้าที่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1520492"/>
            <a:ext cx="8136904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900113" algn="l"/>
                <a:tab pos="3937000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กำหนดแผนงานและแนวทางปฏิบัติ รวมทั้งเสนอแนะส่วนราชการในการปรับปรุงหรือแก้ไขระเบียบหรือประกาศเกี่ยวกับการบริหารพนักงานราชการเพื่อให้เป็นไปตามระเบียบนี้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808038" algn="l"/>
                <a:tab pos="3937000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กำหนดหลักเกณฑ์ วิธีการ และเงื่อนไขเกี่ยวกับการสรรหาและเลือกสรรบุคคลเพื่อจ้างเป็นพนักงานราชการ </a:t>
            </a:r>
            <a:b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รวมทั้งแบบสัญญาจ้าง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808038" algn="l"/>
                <a:tab pos="3937000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กำหนดกลุ่มงานและลักษณะงานในกลุ่มงาน และคุณสมบัติเฉพาะของกลุ่มงานของพนักงานราชการ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808038" algn="l"/>
                <a:tab pos="3937000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ให้ความเห็นชอบกรอบอัตรากำลังพนักงานราชการที่ส่วนราชการเสนอ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808038" algn="l"/>
                <a:tab pos="3937000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กำหนดอัตราค่าตอบแทนและวางแนวทางการกำหนดสิทธิประโยชน์อื่นของพนักงานราชการ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808038" algn="l"/>
                <a:tab pos="3937000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กำหนดมาตรฐานการประเมินผลการปฏิบัติงานของพนักงานราชการ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808038" algn="l"/>
                <a:tab pos="3937000" algn="l"/>
              </a:tabLst>
            </a:pPr>
            <a:r>
              <a:rPr lang="th-TH" sz="2000" b="1" spc="-4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ตีความและวินิจฉัยปัญหาที่เกิดขึ้นจากการใช้บังคับระเบียบนี้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808038" algn="l"/>
                <a:tab pos="3937000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แต่งตั้งอนุกรรมการตามที่เห็นสมควร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Ø"/>
              <a:tabLst>
                <a:tab pos="808038" algn="l"/>
                <a:tab pos="3937000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อำนาจหน้าที่อื่นตามที่กำหนดไว้ในระเบียบนี้หรือกฎหมายอื่น</a:t>
            </a:r>
            <a:endParaRPr lang="en-US" sz="20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3" y="5571211"/>
            <a:ext cx="1334940" cy="99903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10" y="5632027"/>
            <a:ext cx="1219530" cy="959235"/>
          </a:xfrm>
          <a:prstGeom prst="rect">
            <a:avLst/>
          </a:prstGeom>
        </p:spPr>
      </p:pic>
      <p:pic>
        <p:nvPicPr>
          <p:cNvPr id="30" name="Picture 5" descr="C:\Users\rumpa.k\Desktop\Free Icon\138198-business-collection\png\mone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2716" y="5593677"/>
            <a:ext cx="956530" cy="956530"/>
          </a:xfrm>
          <a:prstGeom prst="rect">
            <a:avLst/>
          </a:prstGeom>
          <a:noFill/>
        </p:spPr>
      </p:pic>
      <p:pic>
        <p:nvPicPr>
          <p:cNvPr id="34" name="Picture 23" descr="Famil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9647" y="5502034"/>
            <a:ext cx="1224266" cy="1048173"/>
          </a:xfrm>
          <a:prstGeom prst="rect">
            <a:avLst/>
          </a:prstGeom>
        </p:spPr>
      </p:pic>
      <p:pic>
        <p:nvPicPr>
          <p:cNvPr id="36" name="Picture 4" descr="C:\Users\rumpa.k\Desktop\Free Icon\387544-medical\png\101-medical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7654" y="5641563"/>
            <a:ext cx="900100" cy="900100"/>
          </a:xfrm>
          <a:prstGeom prst="rect">
            <a:avLst/>
          </a:prstGeom>
          <a:noFill/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81B2E61-B72F-C72D-735E-B9A6C6F9D193}"/>
              </a:ext>
            </a:extLst>
          </p:cNvPr>
          <p:cNvSpPr txBox="1">
            <a:spLocks/>
          </p:cNvSpPr>
          <p:nvPr/>
        </p:nvSpPr>
        <p:spPr>
          <a:xfrm>
            <a:off x="6697169" y="6312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DFC21-520B-4757-9F2A-0EF841CF1837}" type="slidenum">
              <a:rPr kumimoji="0" lang="th-TH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1</Template>
  <TotalTime>9377</TotalTime>
  <Words>6890</Words>
  <Application>Microsoft Office PowerPoint</Application>
  <PresentationFormat>On-screen Show (4:3)</PresentationFormat>
  <Paragraphs>1244</Paragraphs>
  <Slides>84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Angsana New</vt:lpstr>
      <vt:lpstr>Arial</vt:lpstr>
      <vt:lpstr>Calibri</vt:lpstr>
      <vt:lpstr>Cordia New</vt:lpstr>
      <vt:lpstr>EucrosiaUPC</vt:lpstr>
      <vt:lpstr>FreesiaUPC</vt:lpstr>
      <vt:lpstr>Palatino Linotype</vt:lpstr>
      <vt:lpstr>TH SarabunPSK</vt:lpstr>
      <vt:lpstr>Times New Roman</vt:lpstr>
      <vt:lpstr>Verdana</vt:lpstr>
      <vt:lpstr>Webdings</vt:lpstr>
      <vt:lpstr>Wingdings</vt:lpstr>
      <vt:lpstr>Test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เหตุพิเศษ</vt:lpstr>
      <vt:lpstr>ค่าตอบแทนสำหรับตำแหน่งที่มีเหตุพิเศษของพนักงานราชการ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สอดคล้องกับแนวคิดและปรัชญา ของการจ้างภายใต้สัญญาจ้าง  มุ่งเน้นผลงานและผลสัมฤทธิ์ของงาน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rumpa.k</dc:creator>
  <cp:lastModifiedBy>Pensiri Nampaen</cp:lastModifiedBy>
  <cp:revision>1005</cp:revision>
  <cp:lastPrinted>2022-05-10T06:48:02Z</cp:lastPrinted>
  <dcterms:created xsi:type="dcterms:W3CDTF">2018-02-13T11:12:40Z</dcterms:created>
  <dcterms:modified xsi:type="dcterms:W3CDTF">2024-07-11T08:41:45Z</dcterms:modified>
</cp:coreProperties>
</file>